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73" r:id="rId2"/>
    <p:sldId id="274" r:id="rId3"/>
    <p:sldId id="277" r:id="rId4"/>
    <p:sldId id="261" r:id="rId5"/>
    <p:sldId id="262" r:id="rId6"/>
    <p:sldId id="270" r:id="rId7"/>
    <p:sldId id="263" r:id="rId8"/>
    <p:sldId id="264" r:id="rId9"/>
    <p:sldId id="271" r:id="rId10"/>
    <p:sldId id="258" r:id="rId11"/>
    <p:sldId id="257" r:id="rId12"/>
    <p:sldId id="272" r:id="rId13"/>
    <p:sldId id="267" r:id="rId14"/>
    <p:sldId id="276" r:id="rId15"/>
    <p:sldId id="260" r:id="rId16"/>
    <p:sldId id="265" r:id="rId17"/>
    <p:sldId id="266" r:id="rId18"/>
    <p:sldId id="268" r:id="rId19"/>
    <p:sldId id="269" r:id="rId20"/>
    <p:sldId id="275" r:id="rId21"/>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57" d="100"/>
          <a:sy n="57" d="100"/>
        </p:scale>
        <p:origin x="-684"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44BD24-D6C7-415B-B0E9-63FE40913C92}"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de-DE"/>
        </a:p>
      </dgm:t>
    </dgm:pt>
    <dgm:pt modelId="{F3E7977C-859B-4B47-803E-3F40DBF6451E}">
      <dgm:prSet phldrT="[Text]" custT="1"/>
      <dgm:spPr/>
      <dgm:t>
        <a:bodyPr/>
        <a:lstStyle/>
        <a:p>
          <a:r>
            <a:rPr lang="de-DE" sz="1600" dirty="0" smtClean="0"/>
            <a:t>4 </a:t>
          </a:r>
          <a:r>
            <a:rPr lang="de-DE" sz="1600" dirty="0" err="1" smtClean="0"/>
            <a:t>pre-departure</a:t>
          </a:r>
          <a:r>
            <a:rPr lang="de-DE" sz="1600" dirty="0" smtClean="0"/>
            <a:t> </a:t>
          </a:r>
          <a:r>
            <a:rPr lang="de-DE" sz="1600" dirty="0" err="1" smtClean="0"/>
            <a:t>seminars</a:t>
          </a:r>
          <a:r>
            <a:rPr lang="de-DE" sz="1600" dirty="0" smtClean="0"/>
            <a:t> (</a:t>
          </a:r>
          <a:r>
            <a:rPr lang="de-DE" sz="1600" dirty="0" err="1" smtClean="0"/>
            <a:t>local</a:t>
          </a:r>
          <a:r>
            <a:rPr lang="de-DE" sz="1600" dirty="0" smtClean="0"/>
            <a:t>)</a:t>
          </a:r>
        </a:p>
        <a:p>
          <a:r>
            <a:rPr lang="de-DE" sz="1050" dirty="0" smtClean="0"/>
            <a:t>(Berlin, </a:t>
          </a:r>
          <a:r>
            <a:rPr lang="de-DE" sz="1050" dirty="0" err="1" smtClean="0"/>
            <a:t>Warsaw</a:t>
          </a:r>
          <a:r>
            <a:rPr lang="de-DE" sz="1050" dirty="0" smtClean="0"/>
            <a:t>, Seattle, </a:t>
          </a:r>
          <a:r>
            <a:rPr lang="de-DE" sz="1050" dirty="0" err="1" smtClean="0"/>
            <a:t>Corvallis</a:t>
          </a:r>
          <a:r>
            <a:rPr lang="de-DE" sz="1050" dirty="0" smtClean="0"/>
            <a:t>)</a:t>
          </a:r>
          <a:endParaRPr lang="de-DE" sz="1050" dirty="0"/>
        </a:p>
      </dgm:t>
    </dgm:pt>
    <dgm:pt modelId="{08872009-A666-4883-B2D4-896D5DB6A57D}" type="parTrans" cxnId="{9E1039F8-3796-4751-ADC8-FF47FB9AE263}">
      <dgm:prSet/>
      <dgm:spPr/>
      <dgm:t>
        <a:bodyPr/>
        <a:lstStyle/>
        <a:p>
          <a:endParaRPr lang="de-DE"/>
        </a:p>
      </dgm:t>
    </dgm:pt>
    <dgm:pt modelId="{C0954944-AC23-4206-B99F-F9B55E61D1D6}" type="sibTrans" cxnId="{9E1039F8-3796-4751-ADC8-FF47FB9AE263}">
      <dgm:prSet/>
      <dgm:spPr/>
      <dgm:t>
        <a:bodyPr/>
        <a:lstStyle/>
        <a:p>
          <a:endParaRPr lang="de-DE"/>
        </a:p>
      </dgm:t>
    </dgm:pt>
    <dgm:pt modelId="{3544B00B-EB3F-475F-9787-76128147AFD1}">
      <dgm:prSet phldrT="[Text]" custT="1"/>
      <dgm:spPr/>
      <dgm:t>
        <a:bodyPr/>
        <a:lstStyle/>
        <a:p>
          <a:r>
            <a:rPr lang="de-DE" sz="1600" dirty="0" smtClean="0"/>
            <a:t>Student </a:t>
          </a:r>
          <a:r>
            <a:rPr lang="de-DE" sz="1600" dirty="0" err="1" smtClean="0"/>
            <a:t>Symposia</a:t>
          </a:r>
          <a:r>
            <a:rPr lang="de-DE" sz="1600" dirty="0" smtClean="0"/>
            <a:t> (</a:t>
          </a:r>
          <a:r>
            <a:rPr lang="de-DE" sz="1600" dirty="0" err="1" smtClean="0"/>
            <a:t>internat</a:t>
          </a:r>
          <a:r>
            <a:rPr lang="de-DE" sz="1600" dirty="0" smtClean="0"/>
            <a:t>.)</a:t>
          </a:r>
          <a:endParaRPr lang="de-DE" sz="1600" dirty="0"/>
        </a:p>
      </dgm:t>
    </dgm:pt>
    <dgm:pt modelId="{AEF009D3-B140-4AB8-B0B8-0C1F3F11F5CD}" type="parTrans" cxnId="{709C7C15-9C92-4BEE-A049-F075F7F5543A}">
      <dgm:prSet/>
      <dgm:spPr/>
      <dgm:t>
        <a:bodyPr/>
        <a:lstStyle/>
        <a:p>
          <a:endParaRPr lang="de-DE"/>
        </a:p>
      </dgm:t>
    </dgm:pt>
    <dgm:pt modelId="{C7CF305F-8032-4F7F-96ED-9EE8B6719918}" type="sibTrans" cxnId="{709C7C15-9C92-4BEE-A049-F075F7F5543A}">
      <dgm:prSet/>
      <dgm:spPr/>
      <dgm:t>
        <a:bodyPr/>
        <a:lstStyle/>
        <a:p>
          <a:endParaRPr lang="de-DE"/>
        </a:p>
      </dgm:t>
    </dgm:pt>
    <dgm:pt modelId="{FA839773-2056-46EF-BB25-4DE12654A22B}">
      <dgm:prSet phldrT="[Text]" custT="1"/>
      <dgm:spPr/>
      <dgm:t>
        <a:bodyPr/>
        <a:lstStyle/>
        <a:p>
          <a:r>
            <a:rPr lang="de-DE" sz="1400" dirty="0" smtClean="0"/>
            <a:t>     </a:t>
          </a:r>
          <a:r>
            <a:rPr lang="de-DE" sz="1400" dirty="0" err="1" smtClean="0"/>
            <a:t>Results</a:t>
          </a:r>
          <a:endParaRPr lang="de-DE" sz="1400" dirty="0"/>
        </a:p>
      </dgm:t>
    </dgm:pt>
    <dgm:pt modelId="{F9E33915-02B4-4B80-8066-D30C68DCAF02}" type="parTrans" cxnId="{35455578-75DC-4428-9A29-2FFC69D4EE56}">
      <dgm:prSet/>
      <dgm:spPr/>
      <dgm:t>
        <a:bodyPr/>
        <a:lstStyle/>
        <a:p>
          <a:endParaRPr lang="de-DE"/>
        </a:p>
      </dgm:t>
    </dgm:pt>
    <dgm:pt modelId="{164763A4-D1CA-4D5B-9DCC-D774B313F5D5}" type="sibTrans" cxnId="{35455578-75DC-4428-9A29-2FFC69D4EE56}">
      <dgm:prSet/>
      <dgm:spPr/>
      <dgm:t>
        <a:bodyPr/>
        <a:lstStyle/>
        <a:p>
          <a:endParaRPr lang="de-DE"/>
        </a:p>
      </dgm:t>
    </dgm:pt>
    <dgm:pt modelId="{5BA8DC21-9A9B-41DF-991D-E93D327B94CA}">
      <dgm:prSet phldrT="[Text]" custT="1"/>
      <dgm:spPr/>
      <dgm:t>
        <a:bodyPr/>
        <a:lstStyle/>
        <a:p>
          <a:r>
            <a:rPr lang="de-DE" sz="1600" dirty="0" err="1" smtClean="0"/>
            <a:t>Colloquia</a:t>
          </a:r>
          <a:r>
            <a:rPr lang="de-DE" sz="1600" dirty="0" smtClean="0"/>
            <a:t> (</a:t>
          </a:r>
          <a:r>
            <a:rPr lang="de-DE" sz="1600" dirty="0" err="1" smtClean="0"/>
            <a:t>local</a:t>
          </a:r>
          <a:r>
            <a:rPr lang="de-DE" sz="1600" dirty="0" smtClean="0"/>
            <a:t>)</a:t>
          </a:r>
          <a:endParaRPr lang="de-DE" sz="1600" dirty="0"/>
        </a:p>
      </dgm:t>
    </dgm:pt>
    <dgm:pt modelId="{F249A53C-48A3-42DF-85CE-AB0BEAA97737}" type="parTrans" cxnId="{7EB6F065-18B5-4A87-81FC-0A211286A33B}">
      <dgm:prSet/>
      <dgm:spPr/>
      <dgm:t>
        <a:bodyPr/>
        <a:lstStyle/>
        <a:p>
          <a:endParaRPr lang="de-DE"/>
        </a:p>
      </dgm:t>
    </dgm:pt>
    <dgm:pt modelId="{782C6761-B1E2-406D-ADF5-9A4E49AC0240}" type="sibTrans" cxnId="{7EB6F065-18B5-4A87-81FC-0A211286A33B}">
      <dgm:prSet/>
      <dgm:spPr/>
      <dgm:t>
        <a:bodyPr/>
        <a:lstStyle/>
        <a:p>
          <a:endParaRPr lang="de-DE"/>
        </a:p>
      </dgm:t>
    </dgm:pt>
    <dgm:pt modelId="{B9B64DA2-7879-4B1B-8221-62698FF19B5B}">
      <dgm:prSet phldrT="[Text]" custT="1"/>
      <dgm:spPr/>
      <dgm:t>
        <a:bodyPr/>
        <a:lstStyle/>
        <a:p>
          <a:r>
            <a:rPr lang="de-DE" sz="1400" dirty="0" smtClean="0"/>
            <a:t>Web </a:t>
          </a:r>
          <a:r>
            <a:rPr lang="de-DE" sz="1400" dirty="0" err="1" smtClean="0"/>
            <a:t>docu-menation</a:t>
          </a:r>
          <a:endParaRPr lang="de-DE" sz="1400" dirty="0"/>
        </a:p>
      </dgm:t>
    </dgm:pt>
    <dgm:pt modelId="{C7588791-48B7-46DA-8FAA-D9673E216425}" type="parTrans" cxnId="{42312A9F-AFEB-4CDA-88BD-89D6F0CFB447}">
      <dgm:prSet/>
      <dgm:spPr/>
      <dgm:t>
        <a:bodyPr/>
        <a:lstStyle/>
        <a:p>
          <a:endParaRPr lang="de-DE"/>
        </a:p>
      </dgm:t>
    </dgm:pt>
    <dgm:pt modelId="{576D2F50-C074-4447-BBD4-755F70C53579}" type="sibTrans" cxnId="{42312A9F-AFEB-4CDA-88BD-89D6F0CFB447}">
      <dgm:prSet/>
      <dgm:spPr/>
      <dgm:t>
        <a:bodyPr/>
        <a:lstStyle/>
        <a:p>
          <a:endParaRPr lang="de-DE"/>
        </a:p>
      </dgm:t>
    </dgm:pt>
    <dgm:pt modelId="{5FC1625C-5868-49F6-83A6-9874DC3B6912}">
      <dgm:prSet phldrT="[Text]"/>
      <dgm:spPr/>
      <dgm:t>
        <a:bodyPr/>
        <a:lstStyle/>
        <a:p>
          <a:r>
            <a:rPr lang="de-DE" dirty="0" err="1" smtClean="0"/>
            <a:t>Preparation</a:t>
          </a:r>
          <a:endParaRPr lang="de-DE" dirty="0"/>
        </a:p>
      </dgm:t>
    </dgm:pt>
    <dgm:pt modelId="{2D86EF07-5B72-4D26-BAB4-D254CA2C9D58}" type="parTrans" cxnId="{09839BE7-21D4-4A87-B8B3-78DA015E7025}">
      <dgm:prSet/>
      <dgm:spPr/>
      <dgm:t>
        <a:bodyPr/>
        <a:lstStyle/>
        <a:p>
          <a:endParaRPr lang="de-DE"/>
        </a:p>
      </dgm:t>
    </dgm:pt>
    <dgm:pt modelId="{1D4C2D50-2337-4163-8708-E6A86E203714}" type="sibTrans" cxnId="{09839BE7-21D4-4A87-B8B3-78DA015E7025}">
      <dgm:prSet/>
      <dgm:spPr/>
      <dgm:t>
        <a:bodyPr/>
        <a:lstStyle/>
        <a:p>
          <a:endParaRPr lang="de-DE"/>
        </a:p>
      </dgm:t>
    </dgm:pt>
    <dgm:pt modelId="{E7BF14EF-37AE-456F-94E6-382D5659F2FA}" type="pres">
      <dgm:prSet presAssocID="{4344BD24-D6C7-415B-B0E9-63FE40913C92}" presName="theList" presStyleCnt="0">
        <dgm:presLayoutVars>
          <dgm:dir/>
          <dgm:animLvl val="lvl"/>
          <dgm:resizeHandles val="exact"/>
        </dgm:presLayoutVars>
      </dgm:prSet>
      <dgm:spPr/>
      <dgm:t>
        <a:bodyPr/>
        <a:lstStyle/>
        <a:p>
          <a:endParaRPr lang="de-DE"/>
        </a:p>
      </dgm:t>
    </dgm:pt>
    <dgm:pt modelId="{AFCCCA5E-26E8-428C-90A1-136BF01DF670}" type="pres">
      <dgm:prSet presAssocID="{F3E7977C-859B-4B47-803E-3F40DBF6451E}" presName="compNode" presStyleCnt="0"/>
      <dgm:spPr/>
    </dgm:pt>
    <dgm:pt modelId="{104124EE-8FF2-4756-9EE1-C867F1360EE9}" type="pres">
      <dgm:prSet presAssocID="{F3E7977C-859B-4B47-803E-3F40DBF6451E}" presName="noGeometry" presStyleCnt="0"/>
      <dgm:spPr/>
    </dgm:pt>
    <dgm:pt modelId="{16F10878-DBD2-4CD7-ABC9-F37C2E8272A3}" type="pres">
      <dgm:prSet presAssocID="{F3E7977C-859B-4B47-803E-3F40DBF6451E}" presName="childTextVisible" presStyleLbl="bgAccFollowNode1" presStyleIdx="0" presStyleCnt="3" custAng="20121039" custScaleX="117168" custLinFactNeighborX="42685" custLinFactNeighborY="-12252">
        <dgm:presLayoutVars>
          <dgm:bulletEnabled val="1"/>
        </dgm:presLayoutVars>
      </dgm:prSet>
      <dgm:spPr/>
      <dgm:t>
        <a:bodyPr/>
        <a:lstStyle/>
        <a:p>
          <a:endParaRPr lang="de-DE"/>
        </a:p>
      </dgm:t>
    </dgm:pt>
    <dgm:pt modelId="{FD45BF63-C2FC-4C72-BFCF-F856EEAAA16D}" type="pres">
      <dgm:prSet presAssocID="{F3E7977C-859B-4B47-803E-3F40DBF6451E}" presName="childTextHidden" presStyleLbl="bgAccFollowNode1" presStyleIdx="0" presStyleCnt="3"/>
      <dgm:spPr/>
      <dgm:t>
        <a:bodyPr/>
        <a:lstStyle/>
        <a:p>
          <a:endParaRPr lang="de-DE"/>
        </a:p>
      </dgm:t>
    </dgm:pt>
    <dgm:pt modelId="{D5682CE9-43B6-47DA-92C4-0FDA5978537C}" type="pres">
      <dgm:prSet presAssocID="{F3E7977C-859B-4B47-803E-3F40DBF6451E}" presName="parentText" presStyleLbl="node1" presStyleIdx="0" presStyleCnt="3" custScaleX="263876" custScaleY="210077" custLinFactNeighborX="773" custLinFactNeighborY="51633">
        <dgm:presLayoutVars>
          <dgm:chMax val="1"/>
          <dgm:bulletEnabled val="1"/>
        </dgm:presLayoutVars>
      </dgm:prSet>
      <dgm:spPr/>
      <dgm:t>
        <a:bodyPr/>
        <a:lstStyle/>
        <a:p>
          <a:endParaRPr lang="de-DE"/>
        </a:p>
      </dgm:t>
    </dgm:pt>
    <dgm:pt modelId="{E5B95CB7-00DA-4AC9-AD91-9AD40F20ABD8}" type="pres">
      <dgm:prSet presAssocID="{F3E7977C-859B-4B47-803E-3F40DBF6451E}" presName="aSpace" presStyleCnt="0"/>
      <dgm:spPr/>
    </dgm:pt>
    <dgm:pt modelId="{7ABEACF7-13E8-4E37-9ED2-CC538FAE7A87}" type="pres">
      <dgm:prSet presAssocID="{3544B00B-EB3F-475F-9787-76128147AFD1}" presName="compNode" presStyleCnt="0"/>
      <dgm:spPr/>
    </dgm:pt>
    <dgm:pt modelId="{A78EC943-9145-4FDF-AAE8-D41BE696FB94}" type="pres">
      <dgm:prSet presAssocID="{3544B00B-EB3F-475F-9787-76128147AFD1}" presName="noGeometry" presStyleCnt="0"/>
      <dgm:spPr/>
    </dgm:pt>
    <dgm:pt modelId="{C39EDDE8-7306-48DB-B3E4-B2A9F07447F9}" type="pres">
      <dgm:prSet presAssocID="{3544B00B-EB3F-475F-9787-76128147AFD1}" presName="childTextVisible" presStyleLbl="bgAccFollowNode1" presStyleIdx="1" presStyleCnt="3" custAng="1785684" custScaleX="113684" custLinFactNeighborX="28225" custLinFactNeighborY="-5068">
        <dgm:presLayoutVars>
          <dgm:bulletEnabled val="1"/>
        </dgm:presLayoutVars>
      </dgm:prSet>
      <dgm:spPr/>
      <dgm:t>
        <a:bodyPr/>
        <a:lstStyle/>
        <a:p>
          <a:endParaRPr lang="de-DE"/>
        </a:p>
      </dgm:t>
    </dgm:pt>
    <dgm:pt modelId="{4E5C42C1-F1B1-4DF7-B328-19F909D2FAED}" type="pres">
      <dgm:prSet presAssocID="{3544B00B-EB3F-475F-9787-76128147AFD1}" presName="childTextHidden" presStyleLbl="bgAccFollowNode1" presStyleIdx="1" presStyleCnt="3"/>
      <dgm:spPr/>
      <dgm:t>
        <a:bodyPr/>
        <a:lstStyle/>
        <a:p>
          <a:endParaRPr lang="de-DE"/>
        </a:p>
      </dgm:t>
    </dgm:pt>
    <dgm:pt modelId="{B3B3FB16-5630-4104-8D31-D4672A1EBC29}" type="pres">
      <dgm:prSet presAssocID="{3544B00B-EB3F-475F-9787-76128147AFD1}" presName="parentText" presStyleLbl="node1" presStyleIdx="1" presStyleCnt="3" custScaleX="291838" custScaleY="261643" custLinFactNeighborX="-2276" custLinFactNeighborY="-95913">
        <dgm:presLayoutVars>
          <dgm:chMax val="1"/>
          <dgm:bulletEnabled val="1"/>
        </dgm:presLayoutVars>
      </dgm:prSet>
      <dgm:spPr/>
      <dgm:t>
        <a:bodyPr/>
        <a:lstStyle/>
        <a:p>
          <a:endParaRPr lang="de-DE"/>
        </a:p>
      </dgm:t>
    </dgm:pt>
    <dgm:pt modelId="{C7061154-192F-431B-A9E0-32ECB5F10D7B}" type="pres">
      <dgm:prSet presAssocID="{3544B00B-EB3F-475F-9787-76128147AFD1}" presName="aSpace" presStyleCnt="0"/>
      <dgm:spPr/>
    </dgm:pt>
    <dgm:pt modelId="{9DACFD9F-3603-40BF-B6E9-6E4A8A7C3AD4}" type="pres">
      <dgm:prSet presAssocID="{5BA8DC21-9A9B-41DF-991D-E93D327B94CA}" presName="compNode" presStyleCnt="0"/>
      <dgm:spPr/>
    </dgm:pt>
    <dgm:pt modelId="{4C030FA6-3E46-4209-BB8F-3D5851DAF817}" type="pres">
      <dgm:prSet presAssocID="{5BA8DC21-9A9B-41DF-991D-E93D327B94CA}" presName="noGeometry" presStyleCnt="0"/>
      <dgm:spPr/>
    </dgm:pt>
    <dgm:pt modelId="{0211D97B-CDC3-49F2-AAF9-6815E58444AC}" type="pres">
      <dgm:prSet presAssocID="{5BA8DC21-9A9B-41DF-991D-E93D327B94CA}" presName="childTextVisible" presStyleLbl="bgAccFollowNode1" presStyleIdx="2" presStyleCnt="3" custAng="5400000" custLinFactNeighborX="-56013" custLinFactNeighborY="93905">
        <dgm:presLayoutVars>
          <dgm:bulletEnabled val="1"/>
        </dgm:presLayoutVars>
      </dgm:prSet>
      <dgm:spPr/>
      <dgm:t>
        <a:bodyPr/>
        <a:lstStyle/>
        <a:p>
          <a:endParaRPr lang="de-DE"/>
        </a:p>
      </dgm:t>
    </dgm:pt>
    <dgm:pt modelId="{2F5AFE39-0627-4D5D-AE77-6B3EB3ECDF41}" type="pres">
      <dgm:prSet presAssocID="{5BA8DC21-9A9B-41DF-991D-E93D327B94CA}" presName="childTextHidden" presStyleLbl="bgAccFollowNode1" presStyleIdx="2" presStyleCnt="3"/>
      <dgm:spPr/>
      <dgm:t>
        <a:bodyPr/>
        <a:lstStyle/>
        <a:p>
          <a:endParaRPr lang="de-DE"/>
        </a:p>
      </dgm:t>
    </dgm:pt>
    <dgm:pt modelId="{5959ED25-C432-428D-9112-76E80803FF9B}" type="pres">
      <dgm:prSet presAssocID="{5BA8DC21-9A9B-41DF-991D-E93D327B94CA}" presName="parentText" presStyleLbl="node1" presStyleIdx="2" presStyleCnt="3" custScaleX="201874" custScaleY="197083" custLinFactNeighborX="12758" custLinFactNeighborY="943">
        <dgm:presLayoutVars>
          <dgm:chMax val="1"/>
          <dgm:bulletEnabled val="1"/>
        </dgm:presLayoutVars>
      </dgm:prSet>
      <dgm:spPr/>
      <dgm:t>
        <a:bodyPr/>
        <a:lstStyle/>
        <a:p>
          <a:endParaRPr lang="de-DE"/>
        </a:p>
      </dgm:t>
    </dgm:pt>
  </dgm:ptLst>
  <dgm:cxnLst>
    <dgm:cxn modelId="{7EB6F065-18B5-4A87-81FC-0A211286A33B}" srcId="{4344BD24-D6C7-415B-B0E9-63FE40913C92}" destId="{5BA8DC21-9A9B-41DF-991D-E93D327B94CA}" srcOrd="2" destOrd="0" parTransId="{F249A53C-48A3-42DF-85CE-AB0BEAA97737}" sibTransId="{782C6761-B1E2-406D-ADF5-9A4E49AC0240}"/>
    <dgm:cxn modelId="{E6F23EF8-E0AA-4958-8B1A-CC6E944E22A6}" type="presOf" srcId="{3544B00B-EB3F-475F-9787-76128147AFD1}" destId="{B3B3FB16-5630-4104-8D31-D4672A1EBC29}" srcOrd="0" destOrd="0" presId="urn:microsoft.com/office/officeart/2005/8/layout/hProcess6"/>
    <dgm:cxn modelId="{D98BCB2E-8271-41EB-A6F3-DB82C8B1ECE1}" type="presOf" srcId="{B9B64DA2-7879-4B1B-8221-62698FF19B5B}" destId="{2F5AFE39-0627-4D5D-AE77-6B3EB3ECDF41}" srcOrd="1" destOrd="0" presId="urn:microsoft.com/office/officeart/2005/8/layout/hProcess6"/>
    <dgm:cxn modelId="{2947BE9E-AD39-4E3D-906A-91DEC2D998B2}" type="presOf" srcId="{5FC1625C-5868-49F6-83A6-9874DC3B6912}" destId="{16F10878-DBD2-4CD7-ABC9-F37C2E8272A3}" srcOrd="0" destOrd="0" presId="urn:microsoft.com/office/officeart/2005/8/layout/hProcess6"/>
    <dgm:cxn modelId="{D1138A73-E658-4B13-ABBF-57E75B052B4B}" type="presOf" srcId="{FA839773-2056-46EF-BB25-4DE12654A22B}" destId="{C39EDDE8-7306-48DB-B3E4-B2A9F07447F9}" srcOrd="0" destOrd="0" presId="urn:microsoft.com/office/officeart/2005/8/layout/hProcess6"/>
    <dgm:cxn modelId="{42312A9F-AFEB-4CDA-88BD-89D6F0CFB447}" srcId="{5BA8DC21-9A9B-41DF-991D-E93D327B94CA}" destId="{B9B64DA2-7879-4B1B-8221-62698FF19B5B}" srcOrd="0" destOrd="0" parTransId="{C7588791-48B7-46DA-8FAA-D9673E216425}" sibTransId="{576D2F50-C074-4447-BBD4-755F70C53579}"/>
    <dgm:cxn modelId="{0A622D3E-6F2D-47D7-A0A5-4EAD305DB2A9}" type="presOf" srcId="{F3E7977C-859B-4B47-803E-3F40DBF6451E}" destId="{D5682CE9-43B6-47DA-92C4-0FDA5978537C}" srcOrd="0" destOrd="0" presId="urn:microsoft.com/office/officeart/2005/8/layout/hProcess6"/>
    <dgm:cxn modelId="{09839BE7-21D4-4A87-B8B3-78DA015E7025}" srcId="{F3E7977C-859B-4B47-803E-3F40DBF6451E}" destId="{5FC1625C-5868-49F6-83A6-9874DC3B6912}" srcOrd="0" destOrd="0" parTransId="{2D86EF07-5B72-4D26-BAB4-D254CA2C9D58}" sibTransId="{1D4C2D50-2337-4163-8708-E6A86E203714}"/>
    <dgm:cxn modelId="{1BB70BF8-3B87-452C-B230-EFC8AE74A9A5}" type="presOf" srcId="{4344BD24-D6C7-415B-B0E9-63FE40913C92}" destId="{E7BF14EF-37AE-456F-94E6-382D5659F2FA}" srcOrd="0" destOrd="0" presId="urn:microsoft.com/office/officeart/2005/8/layout/hProcess6"/>
    <dgm:cxn modelId="{35455578-75DC-4428-9A29-2FFC69D4EE56}" srcId="{3544B00B-EB3F-475F-9787-76128147AFD1}" destId="{FA839773-2056-46EF-BB25-4DE12654A22B}" srcOrd="0" destOrd="0" parTransId="{F9E33915-02B4-4B80-8066-D30C68DCAF02}" sibTransId="{164763A4-D1CA-4D5B-9DCC-D774B313F5D5}"/>
    <dgm:cxn modelId="{9E1039F8-3796-4751-ADC8-FF47FB9AE263}" srcId="{4344BD24-D6C7-415B-B0E9-63FE40913C92}" destId="{F3E7977C-859B-4B47-803E-3F40DBF6451E}" srcOrd="0" destOrd="0" parTransId="{08872009-A666-4883-B2D4-896D5DB6A57D}" sibTransId="{C0954944-AC23-4206-B99F-F9B55E61D1D6}"/>
    <dgm:cxn modelId="{18DE62CE-D4BE-488F-B0FE-0934DAB56147}" type="presOf" srcId="{5BA8DC21-9A9B-41DF-991D-E93D327B94CA}" destId="{5959ED25-C432-428D-9112-76E80803FF9B}" srcOrd="0" destOrd="0" presId="urn:microsoft.com/office/officeart/2005/8/layout/hProcess6"/>
    <dgm:cxn modelId="{2EC13BEE-054D-42C5-910E-B0F78EB9A75B}" type="presOf" srcId="{FA839773-2056-46EF-BB25-4DE12654A22B}" destId="{4E5C42C1-F1B1-4DF7-B328-19F909D2FAED}" srcOrd="1" destOrd="0" presId="urn:microsoft.com/office/officeart/2005/8/layout/hProcess6"/>
    <dgm:cxn modelId="{8DFABDF7-1855-4619-AFAA-171D18F52696}" type="presOf" srcId="{5FC1625C-5868-49F6-83A6-9874DC3B6912}" destId="{FD45BF63-C2FC-4C72-BFCF-F856EEAAA16D}" srcOrd="1" destOrd="0" presId="urn:microsoft.com/office/officeart/2005/8/layout/hProcess6"/>
    <dgm:cxn modelId="{AE1CB689-B05A-4131-8DF5-81BF66D8FA5B}" type="presOf" srcId="{B9B64DA2-7879-4B1B-8221-62698FF19B5B}" destId="{0211D97B-CDC3-49F2-AAF9-6815E58444AC}" srcOrd="0" destOrd="0" presId="urn:microsoft.com/office/officeart/2005/8/layout/hProcess6"/>
    <dgm:cxn modelId="{709C7C15-9C92-4BEE-A049-F075F7F5543A}" srcId="{4344BD24-D6C7-415B-B0E9-63FE40913C92}" destId="{3544B00B-EB3F-475F-9787-76128147AFD1}" srcOrd="1" destOrd="0" parTransId="{AEF009D3-B140-4AB8-B0B8-0C1F3F11F5CD}" sibTransId="{C7CF305F-8032-4F7F-96ED-9EE8B6719918}"/>
    <dgm:cxn modelId="{7715D731-7FBA-4B0E-9CB0-DA911AA38ED7}" type="presParOf" srcId="{E7BF14EF-37AE-456F-94E6-382D5659F2FA}" destId="{AFCCCA5E-26E8-428C-90A1-136BF01DF670}" srcOrd="0" destOrd="0" presId="urn:microsoft.com/office/officeart/2005/8/layout/hProcess6"/>
    <dgm:cxn modelId="{DBA5D091-B8F2-496D-9542-5C4EF86150DE}" type="presParOf" srcId="{AFCCCA5E-26E8-428C-90A1-136BF01DF670}" destId="{104124EE-8FF2-4756-9EE1-C867F1360EE9}" srcOrd="0" destOrd="0" presId="urn:microsoft.com/office/officeart/2005/8/layout/hProcess6"/>
    <dgm:cxn modelId="{7DCCA20F-7EF2-4275-8FD7-220F176D0377}" type="presParOf" srcId="{AFCCCA5E-26E8-428C-90A1-136BF01DF670}" destId="{16F10878-DBD2-4CD7-ABC9-F37C2E8272A3}" srcOrd="1" destOrd="0" presId="urn:microsoft.com/office/officeart/2005/8/layout/hProcess6"/>
    <dgm:cxn modelId="{96BD25A1-A6BA-452E-9953-CF99024E02EC}" type="presParOf" srcId="{AFCCCA5E-26E8-428C-90A1-136BF01DF670}" destId="{FD45BF63-C2FC-4C72-BFCF-F856EEAAA16D}" srcOrd="2" destOrd="0" presId="urn:microsoft.com/office/officeart/2005/8/layout/hProcess6"/>
    <dgm:cxn modelId="{B5093210-12A7-4351-B593-1630465FE0F6}" type="presParOf" srcId="{AFCCCA5E-26E8-428C-90A1-136BF01DF670}" destId="{D5682CE9-43B6-47DA-92C4-0FDA5978537C}" srcOrd="3" destOrd="0" presId="urn:microsoft.com/office/officeart/2005/8/layout/hProcess6"/>
    <dgm:cxn modelId="{6D941B35-3844-4F9D-B6A4-6BC5A9E56F69}" type="presParOf" srcId="{E7BF14EF-37AE-456F-94E6-382D5659F2FA}" destId="{E5B95CB7-00DA-4AC9-AD91-9AD40F20ABD8}" srcOrd="1" destOrd="0" presId="urn:microsoft.com/office/officeart/2005/8/layout/hProcess6"/>
    <dgm:cxn modelId="{6A2AB9A2-F554-4C4E-AF5D-1F15655A6451}" type="presParOf" srcId="{E7BF14EF-37AE-456F-94E6-382D5659F2FA}" destId="{7ABEACF7-13E8-4E37-9ED2-CC538FAE7A87}" srcOrd="2" destOrd="0" presId="urn:microsoft.com/office/officeart/2005/8/layout/hProcess6"/>
    <dgm:cxn modelId="{8666AD95-CAC3-465D-9338-87A13DF78D3C}" type="presParOf" srcId="{7ABEACF7-13E8-4E37-9ED2-CC538FAE7A87}" destId="{A78EC943-9145-4FDF-AAE8-D41BE696FB94}" srcOrd="0" destOrd="0" presId="urn:microsoft.com/office/officeart/2005/8/layout/hProcess6"/>
    <dgm:cxn modelId="{BD971756-508D-44D7-B7D9-87A4CCF9F153}" type="presParOf" srcId="{7ABEACF7-13E8-4E37-9ED2-CC538FAE7A87}" destId="{C39EDDE8-7306-48DB-B3E4-B2A9F07447F9}" srcOrd="1" destOrd="0" presId="urn:microsoft.com/office/officeart/2005/8/layout/hProcess6"/>
    <dgm:cxn modelId="{1D521138-6E08-40B6-AEFE-3004C327E234}" type="presParOf" srcId="{7ABEACF7-13E8-4E37-9ED2-CC538FAE7A87}" destId="{4E5C42C1-F1B1-4DF7-B328-19F909D2FAED}" srcOrd="2" destOrd="0" presId="urn:microsoft.com/office/officeart/2005/8/layout/hProcess6"/>
    <dgm:cxn modelId="{2C2712EB-C21F-4380-8566-27B35AB61317}" type="presParOf" srcId="{7ABEACF7-13E8-4E37-9ED2-CC538FAE7A87}" destId="{B3B3FB16-5630-4104-8D31-D4672A1EBC29}" srcOrd="3" destOrd="0" presId="urn:microsoft.com/office/officeart/2005/8/layout/hProcess6"/>
    <dgm:cxn modelId="{643A45AF-8B7C-4D30-AEDE-5A8CD6B5C078}" type="presParOf" srcId="{E7BF14EF-37AE-456F-94E6-382D5659F2FA}" destId="{C7061154-192F-431B-A9E0-32ECB5F10D7B}" srcOrd="3" destOrd="0" presId="urn:microsoft.com/office/officeart/2005/8/layout/hProcess6"/>
    <dgm:cxn modelId="{91B24924-7358-4641-A438-F21A0048965C}" type="presParOf" srcId="{E7BF14EF-37AE-456F-94E6-382D5659F2FA}" destId="{9DACFD9F-3603-40BF-B6E9-6E4A8A7C3AD4}" srcOrd="4" destOrd="0" presId="urn:microsoft.com/office/officeart/2005/8/layout/hProcess6"/>
    <dgm:cxn modelId="{5CF88628-C69A-4516-A5AB-9E5DA57D8531}" type="presParOf" srcId="{9DACFD9F-3603-40BF-B6E9-6E4A8A7C3AD4}" destId="{4C030FA6-3E46-4209-BB8F-3D5851DAF817}" srcOrd="0" destOrd="0" presId="urn:microsoft.com/office/officeart/2005/8/layout/hProcess6"/>
    <dgm:cxn modelId="{01073A7B-AE67-4872-B3C1-395046886F55}" type="presParOf" srcId="{9DACFD9F-3603-40BF-B6E9-6E4A8A7C3AD4}" destId="{0211D97B-CDC3-49F2-AAF9-6815E58444AC}" srcOrd="1" destOrd="0" presId="urn:microsoft.com/office/officeart/2005/8/layout/hProcess6"/>
    <dgm:cxn modelId="{FA691F7C-02BE-43DE-BD2B-204796C2DE77}" type="presParOf" srcId="{9DACFD9F-3603-40BF-B6E9-6E4A8A7C3AD4}" destId="{2F5AFE39-0627-4D5D-AE77-6B3EB3ECDF41}" srcOrd="2" destOrd="0" presId="urn:microsoft.com/office/officeart/2005/8/layout/hProcess6"/>
    <dgm:cxn modelId="{FDBB5A5A-D273-46ED-BEA2-31C218E75BC6}" type="presParOf" srcId="{9DACFD9F-3603-40BF-B6E9-6E4A8A7C3AD4}" destId="{5959ED25-C432-428D-9112-76E80803FF9B}" srcOrd="3" destOrd="0" presId="urn:microsoft.com/office/officeart/2005/8/layout/hProcess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6F10878-DBD2-4CD7-ABC9-F37C2E8272A3}">
      <dsp:nvSpPr>
        <dsp:cNvPr id="0" name=""/>
        <dsp:cNvSpPr/>
      </dsp:nvSpPr>
      <dsp:spPr>
        <a:xfrm rot="20121039">
          <a:off x="1701282" y="1128818"/>
          <a:ext cx="1988272" cy="1483340"/>
        </a:xfrm>
        <a:prstGeom prst="rightArrow">
          <a:avLst>
            <a:gd name="adj1" fmla="val 70000"/>
            <a:gd name="adj2" fmla="val 50000"/>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16510" bIns="8255" numCol="1" spcCol="1270" anchor="ctr" anchorCtr="0">
          <a:noAutofit/>
        </a:bodyPr>
        <a:lstStyle/>
        <a:p>
          <a:pPr lvl="0" algn="ctr" defTabSz="577850">
            <a:lnSpc>
              <a:spcPct val="90000"/>
            </a:lnSpc>
            <a:spcBef>
              <a:spcPct val="0"/>
            </a:spcBef>
            <a:spcAft>
              <a:spcPct val="35000"/>
            </a:spcAft>
          </a:pPr>
          <a:r>
            <a:rPr lang="de-DE" sz="1300" kern="1200" dirty="0" err="1" smtClean="0"/>
            <a:t>Preparation</a:t>
          </a:r>
          <a:endParaRPr lang="de-DE" sz="1300" kern="1200" dirty="0"/>
        </a:p>
      </dsp:txBody>
      <dsp:txXfrm rot="20121039">
        <a:off x="2198350" y="1128818"/>
        <a:ext cx="1491204" cy="1483340"/>
      </dsp:txXfrm>
    </dsp:sp>
    <dsp:sp modelId="{D5682CE9-43B6-47DA-92C4-0FDA5978537C}">
      <dsp:nvSpPr>
        <dsp:cNvPr id="0" name=""/>
        <dsp:cNvSpPr/>
      </dsp:nvSpPr>
      <dsp:spPr>
        <a:xfrm>
          <a:off x="9711" y="1599097"/>
          <a:ext cx="2238910" cy="1782442"/>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DE" sz="1600" kern="1200" dirty="0" smtClean="0"/>
            <a:t>4 </a:t>
          </a:r>
          <a:r>
            <a:rPr lang="de-DE" sz="1600" kern="1200" dirty="0" err="1" smtClean="0"/>
            <a:t>pre-departure</a:t>
          </a:r>
          <a:r>
            <a:rPr lang="de-DE" sz="1600" kern="1200" dirty="0" smtClean="0"/>
            <a:t> </a:t>
          </a:r>
          <a:r>
            <a:rPr lang="de-DE" sz="1600" kern="1200" dirty="0" err="1" smtClean="0"/>
            <a:t>seminars</a:t>
          </a:r>
          <a:r>
            <a:rPr lang="de-DE" sz="1600" kern="1200" dirty="0" smtClean="0"/>
            <a:t> (</a:t>
          </a:r>
          <a:r>
            <a:rPr lang="de-DE" sz="1600" kern="1200" dirty="0" err="1" smtClean="0"/>
            <a:t>local</a:t>
          </a:r>
          <a:r>
            <a:rPr lang="de-DE" sz="1600" kern="1200" dirty="0" smtClean="0"/>
            <a:t>)</a:t>
          </a:r>
        </a:p>
        <a:p>
          <a:pPr lvl="0" algn="ctr" defTabSz="711200">
            <a:lnSpc>
              <a:spcPct val="90000"/>
            </a:lnSpc>
            <a:spcBef>
              <a:spcPct val="0"/>
            </a:spcBef>
            <a:spcAft>
              <a:spcPct val="35000"/>
            </a:spcAft>
          </a:pPr>
          <a:r>
            <a:rPr lang="de-DE" sz="1050" kern="1200" dirty="0" smtClean="0"/>
            <a:t>(Berlin, </a:t>
          </a:r>
          <a:r>
            <a:rPr lang="de-DE" sz="1050" kern="1200" dirty="0" err="1" smtClean="0"/>
            <a:t>Warsaw</a:t>
          </a:r>
          <a:r>
            <a:rPr lang="de-DE" sz="1050" kern="1200" dirty="0" smtClean="0"/>
            <a:t>, Seattle, </a:t>
          </a:r>
          <a:r>
            <a:rPr lang="de-DE" sz="1050" kern="1200" dirty="0" err="1" smtClean="0"/>
            <a:t>Corvallis</a:t>
          </a:r>
          <a:r>
            <a:rPr lang="de-DE" sz="1050" kern="1200" dirty="0" smtClean="0"/>
            <a:t>)</a:t>
          </a:r>
          <a:endParaRPr lang="de-DE" sz="1050" kern="1200" dirty="0"/>
        </a:p>
      </dsp:txBody>
      <dsp:txXfrm>
        <a:off x="9711" y="1599097"/>
        <a:ext cx="2238910" cy="1782442"/>
      </dsp:txXfrm>
    </dsp:sp>
    <dsp:sp modelId="{C39EDDE8-7306-48DB-B3E4-B2A9F07447F9}">
      <dsp:nvSpPr>
        <dsp:cNvPr id="0" name=""/>
        <dsp:cNvSpPr/>
      </dsp:nvSpPr>
      <dsp:spPr>
        <a:xfrm rot="1785684">
          <a:off x="4672211" y="1235381"/>
          <a:ext cx="1929151" cy="1483340"/>
        </a:xfrm>
        <a:prstGeom prst="rightArrow">
          <a:avLst>
            <a:gd name="adj1" fmla="val 70000"/>
            <a:gd name="adj2" fmla="val 50000"/>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lvl="0" algn="ctr" defTabSz="622300">
            <a:lnSpc>
              <a:spcPct val="90000"/>
            </a:lnSpc>
            <a:spcBef>
              <a:spcPct val="0"/>
            </a:spcBef>
            <a:spcAft>
              <a:spcPct val="35000"/>
            </a:spcAft>
          </a:pPr>
          <a:r>
            <a:rPr lang="de-DE" sz="1400" kern="1200" dirty="0" smtClean="0"/>
            <a:t>     </a:t>
          </a:r>
          <a:r>
            <a:rPr lang="de-DE" sz="1400" kern="1200" dirty="0" err="1" smtClean="0"/>
            <a:t>Results</a:t>
          </a:r>
          <a:endParaRPr lang="de-DE" sz="1400" kern="1200" dirty="0"/>
        </a:p>
      </dsp:txBody>
      <dsp:txXfrm rot="1785684">
        <a:off x="5154499" y="1235381"/>
        <a:ext cx="1446863" cy="1483340"/>
      </dsp:txXfrm>
    </dsp:sp>
    <dsp:sp modelId="{B3B3FB16-5630-4104-8D31-D4672A1EBC29}">
      <dsp:nvSpPr>
        <dsp:cNvPr id="0" name=""/>
        <dsp:cNvSpPr/>
      </dsp:nvSpPr>
      <dsp:spPr>
        <a:xfrm>
          <a:off x="3051963" y="128451"/>
          <a:ext cx="2476160" cy="2219964"/>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DE" sz="1600" kern="1200" dirty="0" smtClean="0"/>
            <a:t>Student </a:t>
          </a:r>
          <a:r>
            <a:rPr lang="de-DE" sz="1600" kern="1200" dirty="0" err="1" smtClean="0"/>
            <a:t>Symposia</a:t>
          </a:r>
          <a:r>
            <a:rPr lang="de-DE" sz="1600" kern="1200" dirty="0" smtClean="0"/>
            <a:t> (</a:t>
          </a:r>
          <a:r>
            <a:rPr lang="de-DE" sz="1600" kern="1200" dirty="0" err="1" smtClean="0"/>
            <a:t>internat</a:t>
          </a:r>
          <a:r>
            <a:rPr lang="de-DE" sz="1600" kern="1200" dirty="0" smtClean="0"/>
            <a:t>.)</a:t>
          </a:r>
          <a:endParaRPr lang="de-DE" sz="1600" kern="1200" dirty="0"/>
        </a:p>
      </dsp:txBody>
      <dsp:txXfrm>
        <a:off x="3051963" y="128451"/>
        <a:ext cx="2476160" cy="2219964"/>
      </dsp:txXfrm>
    </dsp:sp>
    <dsp:sp modelId="{0211D97B-CDC3-49F2-AAF9-6815E58444AC}">
      <dsp:nvSpPr>
        <dsp:cNvPr id="0" name=""/>
        <dsp:cNvSpPr/>
      </dsp:nvSpPr>
      <dsp:spPr>
        <a:xfrm rot="5400000">
          <a:off x="6134373" y="2514314"/>
          <a:ext cx="1696941" cy="1483340"/>
        </a:xfrm>
        <a:prstGeom prst="rightArrow">
          <a:avLst>
            <a:gd name="adj1" fmla="val 70000"/>
            <a:gd name="adj2" fmla="val 50000"/>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lvl="0" algn="ctr" defTabSz="622300">
            <a:lnSpc>
              <a:spcPct val="90000"/>
            </a:lnSpc>
            <a:spcBef>
              <a:spcPct val="0"/>
            </a:spcBef>
            <a:spcAft>
              <a:spcPct val="35000"/>
            </a:spcAft>
          </a:pPr>
          <a:r>
            <a:rPr lang="de-DE" sz="1400" kern="1200" dirty="0" smtClean="0"/>
            <a:t>Web </a:t>
          </a:r>
          <a:r>
            <a:rPr lang="de-DE" sz="1400" kern="1200" dirty="0" err="1" smtClean="0"/>
            <a:t>docu-menation</a:t>
          </a:r>
          <a:endParaRPr lang="de-DE" sz="1400" kern="1200" dirty="0"/>
        </a:p>
      </dsp:txBody>
      <dsp:txXfrm rot="5400000">
        <a:off x="6558608" y="2514314"/>
        <a:ext cx="1272706" cy="1483340"/>
      </dsp:txXfrm>
    </dsp:sp>
    <dsp:sp modelId="{5959ED25-C432-428D-9112-76E80803FF9B}">
      <dsp:nvSpPr>
        <dsp:cNvPr id="0" name=""/>
        <dsp:cNvSpPr/>
      </dsp:nvSpPr>
      <dsp:spPr>
        <a:xfrm>
          <a:off x="6336707" y="1224133"/>
          <a:ext cx="1712841" cy="1672191"/>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DE" sz="1600" kern="1200" dirty="0" err="1" smtClean="0"/>
            <a:t>Colloquia</a:t>
          </a:r>
          <a:r>
            <a:rPr lang="de-DE" sz="1600" kern="1200" dirty="0" smtClean="0"/>
            <a:t> (</a:t>
          </a:r>
          <a:r>
            <a:rPr lang="de-DE" sz="1600" kern="1200" dirty="0" err="1" smtClean="0"/>
            <a:t>local</a:t>
          </a:r>
          <a:r>
            <a:rPr lang="de-DE" sz="1600" kern="1200" dirty="0" smtClean="0"/>
            <a:t>)</a:t>
          </a:r>
          <a:endParaRPr lang="de-DE" sz="1600" kern="1200" dirty="0"/>
        </a:p>
      </dsp:txBody>
      <dsp:txXfrm>
        <a:off x="6336707" y="1224133"/>
        <a:ext cx="1712841" cy="167219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E5501682-DC8B-41EC-85C5-192D34957676}" type="datetimeFigureOut">
              <a:rPr lang="de-DE" smtClean="0"/>
              <a:pPr/>
              <a:t>1.4.2011</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8034715-B355-44CE-834E-02BB6F8E8EE9}" type="slidenum">
              <a:rPr lang="de-DE" smtClean="0"/>
              <a:pPr/>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68034715-B355-44CE-834E-02BB6F8E8EE9}" type="slidenum">
              <a:rPr lang="de-DE" smtClean="0"/>
              <a:pPr/>
              <a:t>7</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de-DE" smtClean="0"/>
              <a:t>Titelmasterformat durch Klicken bearbeiten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7" name="Date Placeholder 6"/>
          <p:cNvSpPr>
            <a:spLocks noGrp="1"/>
          </p:cNvSpPr>
          <p:nvPr>
            <p:ph type="dt" sz="half" idx="10"/>
          </p:nvPr>
        </p:nvSpPr>
        <p:spPr/>
        <p:txBody>
          <a:bodyPr/>
          <a:lstStyle/>
          <a:p>
            <a:fld id="{D2BB2EC8-CF5A-4820-AA3F-EB75679B93C6}" type="datetimeFigureOut">
              <a:rPr lang="de-DE" smtClean="0"/>
              <a:pPr/>
              <a:t>1.4.2011</a:t>
            </a:fld>
            <a:endParaRPr lang="de-DE"/>
          </a:p>
        </p:txBody>
      </p:sp>
      <p:sp>
        <p:nvSpPr>
          <p:cNvPr id="8" name="Slide Number Placeholder 7"/>
          <p:cNvSpPr>
            <a:spLocks noGrp="1"/>
          </p:cNvSpPr>
          <p:nvPr>
            <p:ph type="sldNum" sz="quarter" idx="11"/>
          </p:nvPr>
        </p:nvSpPr>
        <p:spPr/>
        <p:txBody>
          <a:bodyPr/>
          <a:lstStyle/>
          <a:p>
            <a:fld id="{9E411C0E-A73F-4CA7-8F39-E8540C807E96}" type="slidenum">
              <a:rPr lang="de-DE" smtClean="0"/>
              <a:pPr/>
              <a:t>‹Nr.›</a:t>
            </a:fld>
            <a:endParaRPr lang="de-DE"/>
          </a:p>
        </p:txBody>
      </p:sp>
      <p:sp>
        <p:nvSpPr>
          <p:cNvPr id="9" name="Footer Placeholder 8"/>
          <p:cNvSpPr>
            <a:spLocks noGrp="1"/>
          </p:cNvSpPr>
          <p:nvPr>
            <p:ph type="ftr" sz="quarter" idx="12"/>
          </p:nvPr>
        </p:nvSpPr>
        <p:spPr/>
        <p:txBody>
          <a:bodyPr/>
          <a:lstStyle/>
          <a:p>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D2BB2EC8-CF5A-4820-AA3F-EB75679B93C6}" type="datetimeFigureOut">
              <a:rPr lang="de-DE" smtClean="0"/>
              <a:pPr/>
              <a:t>1.4.2011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D2BB2EC8-CF5A-4820-AA3F-EB75679B93C6}" type="datetimeFigureOut">
              <a:rPr lang="de-DE" smtClean="0"/>
              <a:pPr/>
              <a:t>1.4.2011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4" name="Date Placeholder 3"/>
          <p:cNvSpPr>
            <a:spLocks noGrp="1"/>
          </p:cNvSpPr>
          <p:nvPr>
            <p:ph type="dt" sz="half" idx="10"/>
          </p:nvPr>
        </p:nvSpPr>
        <p:spPr/>
        <p:txBody>
          <a:bodyPr/>
          <a:lstStyle/>
          <a:p>
            <a:fld id="{D2BB2EC8-CF5A-4820-AA3F-EB75679B93C6}" type="datetimeFigureOut">
              <a:rPr lang="de-DE" smtClean="0"/>
              <a:pPr/>
              <a:t>1.4.2011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D2BB2EC8-CF5A-4820-AA3F-EB75679B93C6}" type="datetimeFigureOut">
              <a:rPr lang="de-DE" smtClean="0"/>
              <a:pPr/>
              <a:t>1.4.2011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E411C0E-A73F-4CA7-8F39-E8540C807E96}" type="slidenum">
              <a:rPr lang="de-DE" smtClean="0"/>
              <a:pPr/>
              <a:t>‹Nr.›</a:t>
            </a:fld>
            <a:endParaRPr lang="de-DE"/>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5" name="Date Placeholder 4"/>
          <p:cNvSpPr>
            <a:spLocks noGrp="1"/>
          </p:cNvSpPr>
          <p:nvPr>
            <p:ph type="dt" sz="half" idx="10"/>
          </p:nvPr>
        </p:nvSpPr>
        <p:spPr/>
        <p:txBody>
          <a:bodyPr/>
          <a:lstStyle/>
          <a:p>
            <a:fld id="{D2BB2EC8-CF5A-4820-AA3F-EB75679B93C6}" type="datetimeFigureOut">
              <a:rPr lang="de-DE" smtClean="0"/>
              <a:pPr/>
              <a:t>1.4.2011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E411C0E-A73F-4CA7-8F39-E8540C807E96}" type="slidenum">
              <a:rPr lang="de-DE" smtClean="0"/>
              <a:pPr/>
              <a:t>‹Nr.›</a:t>
            </a:fld>
            <a:endParaRPr lang="de-DE"/>
          </a:p>
        </p:txBody>
      </p:sp>
      <p:sp>
        <p:nvSpPr>
          <p:cNvPr id="9" name="Content Placeholder 8"/>
          <p:cNvSpPr>
            <a:spLocks noGrp="1"/>
          </p:cNvSpPr>
          <p:nvPr>
            <p:ph sz="quarter" idx="13"/>
          </p:nvPr>
        </p:nvSpPr>
        <p:spPr>
          <a:xfrm>
            <a:off x="365760" y="1600200"/>
            <a:ext cx="4041648" cy="452628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7" name="Date Placeholder 6"/>
          <p:cNvSpPr>
            <a:spLocks noGrp="1"/>
          </p:cNvSpPr>
          <p:nvPr>
            <p:ph type="dt" sz="half" idx="10"/>
          </p:nvPr>
        </p:nvSpPr>
        <p:spPr/>
        <p:txBody>
          <a:bodyPr/>
          <a:lstStyle/>
          <a:p>
            <a:fld id="{D2BB2EC8-CF5A-4820-AA3F-EB75679B93C6}" type="datetimeFigureOut">
              <a:rPr lang="de-DE" smtClean="0"/>
              <a:pPr/>
              <a:t>1.4.2011</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9E411C0E-A73F-4CA7-8F39-E8540C807E96}" type="slidenum">
              <a:rPr lang="de-DE" smtClean="0"/>
              <a:pPr/>
              <a:t>‹Nr.›</a:t>
            </a:fld>
            <a:endParaRPr lang="de-DE"/>
          </a:p>
        </p:txBody>
      </p:sp>
      <p:sp>
        <p:nvSpPr>
          <p:cNvPr id="11" name="Content Placeholder 10"/>
          <p:cNvSpPr>
            <a:spLocks noGrp="1"/>
          </p:cNvSpPr>
          <p:nvPr>
            <p:ph sz="quarter" idx="13"/>
          </p:nvPr>
        </p:nvSpPr>
        <p:spPr>
          <a:xfrm>
            <a:off x="457200" y="2212848"/>
            <a:ext cx="4041648" cy="391363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D2BB2EC8-CF5A-4820-AA3F-EB75679B93C6}" type="datetimeFigureOut">
              <a:rPr lang="de-DE" smtClean="0"/>
              <a:pPr/>
              <a:t>1.4.2011</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B2EC8-CF5A-4820-AA3F-EB75679B93C6}" type="datetimeFigureOut">
              <a:rPr lang="de-DE" smtClean="0"/>
              <a:pPr/>
              <a:t>1.4.2011</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D2BB2EC8-CF5A-4820-AA3F-EB75679B93C6}" type="datetimeFigureOut">
              <a:rPr lang="de-DE" smtClean="0"/>
              <a:pPr/>
              <a:t>1.4.2011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de-DE" smtClean="0"/>
              <a:t>Titelmasterformat durch Klicken bearbeiten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D2BB2EC8-CF5A-4820-AA3F-EB75679B93C6}" type="datetimeFigureOut">
              <a:rPr lang="de-DE" smtClean="0"/>
              <a:pPr/>
              <a:t>1.4.2011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E411C0E-A73F-4CA7-8F39-E8540C807E96}"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2BB2EC8-CF5A-4820-AA3F-EB75679B93C6}" type="datetimeFigureOut">
              <a:rPr lang="de-DE" smtClean="0"/>
              <a:pPr/>
              <a:t>1.4.2011</a:t>
            </a:fld>
            <a:endParaRPr lang="de-DE"/>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de-DE"/>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9E411C0E-A73F-4CA7-8F39-E8540C807E96}" type="slidenum">
              <a:rPr lang="de-DE" smtClean="0"/>
              <a:pPr/>
              <a:t>‹Nr.›</a:t>
            </a:fld>
            <a:endParaRPr lang="de-DE"/>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z="5400" dirty="0" smtClean="0">
                <a:solidFill>
                  <a:schemeClr val="tx1"/>
                </a:solidFill>
              </a:rPr>
              <a:t>Atlantis: </a:t>
            </a:r>
            <a:r>
              <a:rPr lang="de-DE" sz="5400" dirty="0" err="1" smtClean="0">
                <a:solidFill>
                  <a:schemeClr val="tx1"/>
                </a:solidFill>
              </a:rPr>
              <a:t>Excellency</a:t>
            </a:r>
            <a:r>
              <a:rPr lang="de-DE" sz="5400" dirty="0" smtClean="0">
                <a:solidFill>
                  <a:schemeClr val="tx1"/>
                </a:solidFill>
              </a:rPr>
              <a:t> in Mobility Project</a:t>
            </a:r>
            <a:r>
              <a:rPr lang="de-DE" sz="5400" dirty="0" smtClean="0"/>
              <a:t/>
            </a:r>
            <a:br>
              <a:rPr lang="de-DE" sz="5400" dirty="0" smtClean="0"/>
            </a:br>
            <a:r>
              <a:rPr lang="de-DE" sz="5400" dirty="0" err="1" smtClean="0"/>
              <a:t>BORDERscape</a:t>
            </a:r>
            <a:r>
              <a:rPr lang="de-DE" sz="5400" dirty="0" smtClean="0"/>
              <a:t> – </a:t>
            </a:r>
            <a:r>
              <a:rPr lang="de-DE" sz="5400" dirty="0" err="1" smtClean="0"/>
              <a:t>Border</a:t>
            </a:r>
            <a:r>
              <a:rPr lang="de-DE" sz="5400" dirty="0" smtClean="0"/>
              <a:t> Society, Culture </a:t>
            </a:r>
            <a:r>
              <a:rPr lang="de-DE" sz="5400" dirty="0" err="1" smtClean="0"/>
              <a:t>and</a:t>
            </a:r>
            <a:r>
              <a:rPr lang="de-DE" sz="5400" dirty="0" smtClean="0"/>
              <a:t> </a:t>
            </a:r>
            <a:r>
              <a:rPr lang="de-DE" sz="5400" dirty="0" err="1" smtClean="0"/>
              <a:t>Policy</a:t>
            </a:r>
            <a:r>
              <a:rPr lang="de-DE" sz="5400" dirty="0" smtClean="0"/>
              <a:t> Education</a:t>
            </a:r>
            <a:endParaRPr lang="de-DE" sz="5400" dirty="0"/>
          </a:p>
        </p:txBody>
      </p:sp>
      <p:sp>
        <p:nvSpPr>
          <p:cNvPr id="3" name="Untertitel 2"/>
          <p:cNvSpPr>
            <a:spLocks noGrp="1"/>
          </p:cNvSpPr>
          <p:nvPr>
            <p:ph type="subTitle" idx="1"/>
          </p:nvPr>
        </p:nvSpPr>
        <p:spPr/>
        <p:txBody>
          <a:bodyPr/>
          <a:lstStyle/>
          <a:p>
            <a:r>
              <a:rPr lang="de-DE" dirty="0" smtClean="0"/>
              <a:t>Humboldt-Universität zu Berlin</a:t>
            </a:r>
            <a:r>
              <a:rPr lang="de-DE" smtClean="0"/>
              <a:t>, Oregon </a:t>
            </a:r>
            <a:r>
              <a:rPr lang="de-DE" dirty="0" smtClean="0"/>
              <a:t>State University, University </a:t>
            </a:r>
            <a:r>
              <a:rPr lang="de-DE" dirty="0" err="1" smtClean="0"/>
              <a:t>of</a:t>
            </a:r>
            <a:r>
              <a:rPr lang="de-DE" dirty="0" smtClean="0"/>
              <a:t> Washington, </a:t>
            </a:r>
            <a:r>
              <a:rPr lang="de-DE" dirty="0" err="1" smtClean="0"/>
              <a:t>Warsaw</a:t>
            </a:r>
            <a:r>
              <a:rPr lang="de-DE" dirty="0" smtClean="0"/>
              <a:t> University</a:t>
            </a:r>
            <a:endParaRPr lang="de-D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764704"/>
          </a:xfrm>
        </p:spPr>
        <p:txBody>
          <a:bodyPr/>
          <a:lstStyle/>
          <a:p>
            <a:r>
              <a:rPr lang="de-DE" sz="3600" dirty="0" err="1" smtClean="0"/>
              <a:t>Component</a:t>
            </a:r>
            <a:r>
              <a:rPr lang="de-DE" sz="3600" dirty="0" smtClean="0"/>
              <a:t> 7: </a:t>
            </a:r>
            <a:r>
              <a:rPr lang="de-DE" sz="3600" dirty="0" err="1" smtClean="0"/>
              <a:t>Symposia</a:t>
            </a:r>
            <a:endParaRPr lang="de-DE" sz="3600" dirty="0"/>
          </a:p>
        </p:txBody>
      </p:sp>
      <p:graphicFrame>
        <p:nvGraphicFramePr>
          <p:cNvPr id="6" name="Inhaltsplatzhalter 5"/>
          <p:cNvGraphicFramePr>
            <a:graphicFrameLocks noGrp="1"/>
          </p:cNvGraphicFramePr>
          <p:nvPr>
            <p:ph idx="1"/>
            <p:extLst>
              <p:ext uri="{D42A27DB-BD31-4B8C-83A1-F6EECF244321}">
                <p14:modId xmlns="" xmlns:p14="http://schemas.microsoft.com/office/powerpoint/2010/main" val="2617673387"/>
              </p:ext>
            </p:extLst>
          </p:nvPr>
        </p:nvGraphicFramePr>
        <p:xfrm>
          <a:off x="179512" y="764704"/>
          <a:ext cx="8784976"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feld 6"/>
          <p:cNvSpPr txBox="1"/>
          <p:nvPr/>
        </p:nvSpPr>
        <p:spPr>
          <a:xfrm>
            <a:off x="3779912" y="2348880"/>
            <a:ext cx="1301436" cy="338554"/>
          </a:xfrm>
          <a:prstGeom prst="rect">
            <a:avLst/>
          </a:prstGeom>
          <a:noFill/>
        </p:spPr>
        <p:txBody>
          <a:bodyPr wrap="square" rtlCol="0">
            <a:spAutoFit/>
          </a:bodyPr>
          <a:lstStyle/>
          <a:p>
            <a:r>
              <a:rPr lang="de-DE" sz="1600" dirty="0" smtClean="0"/>
              <a:t>10-12 </a:t>
            </a:r>
            <a:r>
              <a:rPr lang="de-DE" sz="1600" dirty="0" err="1" smtClean="0"/>
              <a:t>days</a:t>
            </a:r>
            <a:endParaRPr lang="de-DE" sz="1600" dirty="0" smtClean="0"/>
          </a:p>
        </p:txBody>
      </p:sp>
      <p:sp>
        <p:nvSpPr>
          <p:cNvPr id="9" name="Textfeld 8"/>
          <p:cNvSpPr txBox="1"/>
          <p:nvPr/>
        </p:nvSpPr>
        <p:spPr>
          <a:xfrm>
            <a:off x="1763688" y="4437112"/>
            <a:ext cx="4824536" cy="2031325"/>
          </a:xfrm>
          <a:prstGeom prst="rect">
            <a:avLst/>
          </a:prstGeom>
          <a:noFill/>
        </p:spPr>
        <p:txBody>
          <a:bodyPr wrap="square" rtlCol="0">
            <a:spAutoFit/>
          </a:bodyPr>
          <a:lstStyle/>
          <a:p>
            <a:r>
              <a:rPr lang="de-DE" dirty="0" smtClean="0"/>
              <a:t>The </a:t>
            </a:r>
            <a:r>
              <a:rPr lang="de-DE" dirty="0" err="1" smtClean="0"/>
              <a:t>symposia</a:t>
            </a:r>
            <a:r>
              <a:rPr lang="de-DE" dirty="0" smtClean="0"/>
              <a:t>, </a:t>
            </a:r>
            <a:r>
              <a:rPr lang="de-DE" dirty="0" err="1" smtClean="0"/>
              <a:t>taking</a:t>
            </a:r>
            <a:r>
              <a:rPr lang="de-DE" dirty="0" smtClean="0"/>
              <a:t> </a:t>
            </a:r>
            <a:r>
              <a:rPr lang="de-DE" dirty="0" err="1" smtClean="0"/>
              <a:t>place</a:t>
            </a:r>
            <a:r>
              <a:rPr lang="de-DE" dirty="0" smtClean="0"/>
              <a:t> </a:t>
            </a:r>
            <a:r>
              <a:rPr lang="de-DE" dirty="0" err="1" smtClean="0"/>
              <a:t>at</a:t>
            </a:r>
            <a:r>
              <a:rPr lang="de-DE" dirty="0" smtClean="0"/>
              <a:t> </a:t>
            </a:r>
            <a:r>
              <a:rPr lang="de-DE" dirty="0" err="1" smtClean="0"/>
              <a:t>one</a:t>
            </a:r>
            <a:r>
              <a:rPr lang="de-DE" dirty="0" smtClean="0"/>
              <a:t> </a:t>
            </a:r>
            <a:r>
              <a:rPr lang="de-DE" dirty="0" err="1" smtClean="0"/>
              <a:t>of</a:t>
            </a:r>
            <a:r>
              <a:rPr lang="de-DE" dirty="0" smtClean="0"/>
              <a:t> </a:t>
            </a:r>
            <a:r>
              <a:rPr lang="de-DE" dirty="0" err="1" smtClean="0"/>
              <a:t>the</a:t>
            </a:r>
            <a:r>
              <a:rPr lang="de-DE" dirty="0" smtClean="0"/>
              <a:t> </a:t>
            </a:r>
            <a:r>
              <a:rPr lang="de-DE" dirty="0" err="1" smtClean="0"/>
              <a:t>partner</a:t>
            </a:r>
            <a:r>
              <a:rPr lang="de-DE" dirty="0" smtClean="0"/>
              <a:t> </a:t>
            </a:r>
            <a:r>
              <a:rPr lang="de-DE" dirty="0" err="1" smtClean="0"/>
              <a:t>institutions</a:t>
            </a:r>
            <a:r>
              <a:rPr lang="de-DE" dirty="0" smtClean="0"/>
              <a:t>, </a:t>
            </a:r>
            <a:r>
              <a:rPr lang="de-DE" dirty="0" err="1" smtClean="0"/>
              <a:t>are</a:t>
            </a:r>
            <a:r>
              <a:rPr lang="de-DE" dirty="0" smtClean="0"/>
              <a:t> </a:t>
            </a:r>
            <a:r>
              <a:rPr lang="de-DE" dirty="0" err="1" smtClean="0"/>
              <a:t>the</a:t>
            </a:r>
            <a:r>
              <a:rPr lang="de-DE" dirty="0" smtClean="0"/>
              <a:t> </a:t>
            </a:r>
            <a:r>
              <a:rPr lang="de-DE" dirty="0" err="1" smtClean="0"/>
              <a:t>central</a:t>
            </a:r>
            <a:r>
              <a:rPr lang="de-DE" dirty="0" smtClean="0"/>
              <a:t> </a:t>
            </a:r>
            <a:r>
              <a:rPr lang="de-DE" dirty="0" err="1" smtClean="0"/>
              <a:t>events</a:t>
            </a:r>
            <a:r>
              <a:rPr lang="de-DE" dirty="0" smtClean="0"/>
              <a:t> </a:t>
            </a:r>
            <a:r>
              <a:rPr lang="de-DE" dirty="0" err="1" smtClean="0"/>
              <a:t>of</a:t>
            </a:r>
            <a:r>
              <a:rPr lang="de-DE" dirty="0" smtClean="0"/>
              <a:t> </a:t>
            </a:r>
            <a:r>
              <a:rPr lang="de-DE" dirty="0" err="1" smtClean="0"/>
              <a:t>each</a:t>
            </a:r>
            <a:r>
              <a:rPr lang="de-DE" dirty="0" smtClean="0"/>
              <a:t> </a:t>
            </a:r>
            <a:r>
              <a:rPr lang="de-DE" dirty="0" err="1" smtClean="0"/>
              <a:t>year</a:t>
            </a:r>
            <a:r>
              <a:rPr lang="de-DE" dirty="0" smtClean="0"/>
              <a:t>, </a:t>
            </a:r>
            <a:r>
              <a:rPr lang="de-DE" dirty="0" err="1" smtClean="0"/>
              <a:t>assembling</a:t>
            </a:r>
            <a:r>
              <a:rPr lang="de-DE" dirty="0" smtClean="0"/>
              <a:t> all </a:t>
            </a:r>
            <a:r>
              <a:rPr lang="de-DE" dirty="0" err="1" smtClean="0"/>
              <a:t>annual</a:t>
            </a:r>
            <a:r>
              <a:rPr lang="de-DE" dirty="0" smtClean="0"/>
              <a:t> </a:t>
            </a:r>
            <a:r>
              <a:rPr lang="de-DE" dirty="0" err="1" smtClean="0"/>
              <a:t>BORDERscape</a:t>
            </a:r>
            <a:r>
              <a:rPr lang="de-DE" dirty="0" smtClean="0"/>
              <a:t> </a:t>
            </a:r>
            <a:r>
              <a:rPr lang="de-DE" dirty="0" err="1" smtClean="0"/>
              <a:t>students</a:t>
            </a:r>
            <a:r>
              <a:rPr lang="de-DE" dirty="0" smtClean="0"/>
              <a:t> </a:t>
            </a:r>
            <a:r>
              <a:rPr lang="de-DE" dirty="0" err="1" smtClean="0"/>
              <a:t>sharing</a:t>
            </a:r>
            <a:r>
              <a:rPr lang="de-DE" dirty="0" smtClean="0"/>
              <a:t> </a:t>
            </a:r>
            <a:r>
              <a:rPr lang="de-DE" dirty="0" err="1" smtClean="0"/>
              <a:t>and</a:t>
            </a:r>
            <a:r>
              <a:rPr lang="de-DE" dirty="0" smtClean="0"/>
              <a:t> </a:t>
            </a:r>
            <a:r>
              <a:rPr lang="de-DE" dirty="0" err="1" smtClean="0"/>
              <a:t>discussing</a:t>
            </a:r>
            <a:r>
              <a:rPr lang="de-DE" dirty="0" smtClean="0"/>
              <a:t> </a:t>
            </a:r>
            <a:r>
              <a:rPr lang="de-DE" dirty="0" err="1" smtClean="0"/>
              <a:t>the</a:t>
            </a:r>
            <a:r>
              <a:rPr lang="de-DE" dirty="0" smtClean="0"/>
              <a:t> </a:t>
            </a:r>
            <a:r>
              <a:rPr lang="de-DE" dirty="0" err="1" smtClean="0"/>
              <a:t>findings</a:t>
            </a:r>
            <a:r>
              <a:rPr lang="de-DE" dirty="0" smtClean="0"/>
              <a:t> </a:t>
            </a:r>
            <a:r>
              <a:rPr lang="de-DE" dirty="0" err="1" smtClean="0"/>
              <a:t>of</a:t>
            </a:r>
            <a:r>
              <a:rPr lang="de-DE" dirty="0" smtClean="0"/>
              <a:t> </a:t>
            </a:r>
            <a:r>
              <a:rPr lang="de-DE" dirty="0" err="1" smtClean="0"/>
              <a:t>their</a:t>
            </a:r>
            <a:r>
              <a:rPr lang="de-DE" dirty="0" smtClean="0"/>
              <a:t> </a:t>
            </a:r>
            <a:r>
              <a:rPr lang="de-DE" dirty="0" err="1" smtClean="0"/>
              <a:t>research</a:t>
            </a:r>
            <a:r>
              <a:rPr lang="de-DE" dirty="0" smtClean="0"/>
              <a:t> </a:t>
            </a:r>
            <a:r>
              <a:rPr lang="de-DE" dirty="0" err="1" smtClean="0"/>
              <a:t>projects</a:t>
            </a:r>
            <a:r>
              <a:rPr lang="de-DE" dirty="0" smtClean="0"/>
              <a:t>, </a:t>
            </a:r>
            <a:r>
              <a:rPr lang="de-DE" dirty="0" err="1" smtClean="0"/>
              <a:t>developing</a:t>
            </a:r>
            <a:r>
              <a:rPr lang="de-DE" dirty="0" smtClean="0"/>
              <a:t> </a:t>
            </a:r>
            <a:r>
              <a:rPr lang="de-DE" dirty="0" err="1" smtClean="0"/>
              <a:t>questions</a:t>
            </a:r>
            <a:r>
              <a:rPr lang="de-DE" dirty="0" smtClean="0"/>
              <a:t> </a:t>
            </a:r>
            <a:r>
              <a:rPr lang="de-DE" dirty="0" err="1" smtClean="0"/>
              <a:t>and</a:t>
            </a:r>
            <a:r>
              <a:rPr lang="de-DE" dirty="0" smtClean="0"/>
              <a:t> </a:t>
            </a:r>
            <a:r>
              <a:rPr lang="de-DE" dirty="0" err="1" smtClean="0"/>
              <a:t>ideas</a:t>
            </a:r>
            <a:r>
              <a:rPr lang="de-DE" dirty="0" smtClean="0"/>
              <a:t> </a:t>
            </a:r>
            <a:r>
              <a:rPr lang="de-DE" dirty="0" err="1" smtClean="0"/>
              <a:t>for</a:t>
            </a:r>
            <a:r>
              <a:rPr lang="de-DE" dirty="0" smtClean="0"/>
              <a:t> </a:t>
            </a:r>
            <a:r>
              <a:rPr lang="de-DE" dirty="0" err="1" smtClean="0"/>
              <a:t>continued</a:t>
            </a:r>
            <a:r>
              <a:rPr lang="de-DE" dirty="0" smtClean="0"/>
              <a:t> </a:t>
            </a:r>
            <a:r>
              <a:rPr lang="de-DE" dirty="0" err="1" smtClean="0"/>
              <a:t>research</a:t>
            </a:r>
            <a:r>
              <a:rPr lang="de-DE" dirty="0" smtClean="0"/>
              <a:t>.</a:t>
            </a:r>
            <a:endParaRPr lang="de-DE" dirty="0"/>
          </a:p>
        </p:txBody>
      </p:sp>
    </p:spTree>
    <p:extLst>
      <p:ext uri="{BB962C8B-B14F-4D97-AF65-F5344CB8AC3E}">
        <p14:creationId xmlns="" xmlns:p14="http://schemas.microsoft.com/office/powerpoint/2010/main" val="1304126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rot="19970181">
            <a:off x="-473513" y="3163311"/>
            <a:ext cx="9144000" cy="1196752"/>
          </a:xfrm>
        </p:spPr>
        <p:txBody>
          <a:bodyPr/>
          <a:lstStyle/>
          <a:p>
            <a:r>
              <a:rPr lang="de-DE" sz="4400" dirty="0" smtClean="0">
                <a:solidFill>
                  <a:schemeClr val="tx2">
                    <a:lumMod val="40000"/>
                    <a:lumOff val="60000"/>
                  </a:schemeClr>
                </a:solidFill>
              </a:rPr>
              <a:t>Society, Culture, </a:t>
            </a:r>
            <a:r>
              <a:rPr lang="de-DE" sz="4400" dirty="0" err="1" smtClean="0">
                <a:solidFill>
                  <a:schemeClr val="tx2">
                    <a:lumMod val="40000"/>
                    <a:lumOff val="60000"/>
                  </a:schemeClr>
                </a:solidFill>
              </a:rPr>
              <a:t>Policy</a:t>
            </a:r>
            <a:r>
              <a:rPr lang="de-DE" sz="4400" dirty="0" smtClean="0">
                <a:solidFill>
                  <a:schemeClr val="tx2">
                    <a:lumMod val="40000"/>
                    <a:lumOff val="60000"/>
                  </a:schemeClr>
                </a:solidFill>
              </a:rPr>
              <a:t>, Education</a:t>
            </a:r>
            <a:endParaRPr lang="de-DE" sz="4400" dirty="0">
              <a:solidFill>
                <a:schemeClr val="tx2">
                  <a:lumMod val="40000"/>
                  <a:lumOff val="60000"/>
                </a:schemeClr>
              </a:solidFill>
            </a:endParaRPr>
          </a:p>
        </p:txBody>
      </p:sp>
      <p:sp>
        <p:nvSpPr>
          <p:cNvPr id="3" name="Inhaltsplatzhalter 2"/>
          <p:cNvSpPr>
            <a:spLocks noGrp="1"/>
          </p:cNvSpPr>
          <p:nvPr>
            <p:ph idx="1"/>
          </p:nvPr>
        </p:nvSpPr>
        <p:spPr>
          <a:xfrm>
            <a:off x="467544" y="2060848"/>
            <a:ext cx="8229600" cy="4176464"/>
          </a:xfrm>
        </p:spPr>
        <p:txBody>
          <a:bodyPr>
            <a:normAutofit fontScale="77500" lnSpcReduction="20000"/>
          </a:bodyPr>
          <a:lstStyle/>
          <a:p>
            <a:pPr marL="457200" indent="-457200">
              <a:buAutoNum type="arabicParenR"/>
            </a:pPr>
            <a:r>
              <a:rPr lang="de-DE" sz="2800" dirty="0" smtClean="0">
                <a:solidFill>
                  <a:schemeClr val="tx1"/>
                </a:solidFill>
              </a:rPr>
              <a:t>2012: Borders, </a:t>
            </a:r>
            <a:r>
              <a:rPr lang="de-DE" sz="2800" dirty="0" err="1" smtClean="0">
                <a:solidFill>
                  <a:schemeClr val="tx1"/>
                </a:solidFill>
              </a:rPr>
              <a:t>health</a:t>
            </a:r>
            <a:r>
              <a:rPr lang="de-DE" sz="2800" dirty="0" smtClean="0">
                <a:solidFill>
                  <a:schemeClr val="tx1"/>
                </a:solidFill>
              </a:rPr>
              <a:t>, </a:t>
            </a:r>
            <a:r>
              <a:rPr lang="de-DE" sz="2800" dirty="0" err="1" smtClean="0">
                <a:solidFill>
                  <a:schemeClr val="tx1"/>
                </a:solidFill>
              </a:rPr>
              <a:t>sustainability</a:t>
            </a:r>
            <a:r>
              <a:rPr lang="de-DE" sz="2800" dirty="0" smtClean="0">
                <a:solidFill>
                  <a:schemeClr val="tx1"/>
                </a:solidFill>
              </a:rPr>
              <a:t> </a:t>
            </a:r>
            <a:r>
              <a:rPr lang="de-DE" sz="2800" dirty="0" err="1" smtClean="0">
                <a:solidFill>
                  <a:schemeClr val="tx1"/>
                </a:solidFill>
              </a:rPr>
              <a:t>and</a:t>
            </a:r>
            <a:r>
              <a:rPr lang="de-DE" sz="2800" dirty="0" smtClean="0">
                <a:solidFill>
                  <a:schemeClr val="tx1"/>
                </a:solidFill>
              </a:rPr>
              <a:t> </a:t>
            </a:r>
            <a:r>
              <a:rPr lang="de-DE" sz="2800" dirty="0" err="1" smtClean="0">
                <a:solidFill>
                  <a:schemeClr val="tx1"/>
                </a:solidFill>
              </a:rPr>
              <a:t>the</a:t>
            </a:r>
            <a:r>
              <a:rPr lang="de-DE" sz="2800" dirty="0" smtClean="0">
                <a:solidFill>
                  <a:schemeClr val="tx1"/>
                </a:solidFill>
              </a:rPr>
              <a:t> </a:t>
            </a:r>
            <a:r>
              <a:rPr lang="de-DE" sz="2800" dirty="0" err="1" smtClean="0">
                <a:solidFill>
                  <a:schemeClr val="tx1"/>
                </a:solidFill>
              </a:rPr>
              <a:t>environment</a:t>
            </a:r>
            <a:r>
              <a:rPr lang="de-DE" sz="2800" dirty="0" smtClean="0">
                <a:solidFill>
                  <a:schemeClr val="tx1"/>
                </a:solidFill>
              </a:rPr>
              <a:t/>
            </a:r>
            <a:br>
              <a:rPr lang="de-DE" sz="2800" dirty="0" smtClean="0">
                <a:solidFill>
                  <a:schemeClr val="tx1"/>
                </a:solidFill>
              </a:rPr>
            </a:br>
            <a:r>
              <a:rPr lang="de-DE" sz="2800" dirty="0" smtClean="0">
                <a:solidFill>
                  <a:schemeClr val="tx1"/>
                </a:solidFill>
              </a:rPr>
              <a:t>(Symposium USA: </a:t>
            </a:r>
            <a:r>
              <a:rPr lang="de-DE" sz="2800" b="1" dirty="0" smtClean="0">
                <a:solidFill>
                  <a:schemeClr val="tx1"/>
                </a:solidFill>
              </a:rPr>
              <a:t>Seattle</a:t>
            </a:r>
            <a:r>
              <a:rPr lang="de-DE" sz="2800" dirty="0" smtClean="0">
                <a:solidFill>
                  <a:schemeClr val="tx1"/>
                </a:solidFill>
              </a:rPr>
              <a:t>, </a:t>
            </a:r>
            <a:r>
              <a:rPr lang="de-DE" sz="2800" dirty="0" err="1" smtClean="0">
                <a:solidFill>
                  <a:schemeClr val="tx1"/>
                </a:solidFill>
              </a:rPr>
              <a:t>October</a:t>
            </a:r>
            <a:r>
              <a:rPr lang="de-DE" sz="2800" dirty="0" smtClean="0">
                <a:solidFill>
                  <a:schemeClr val="tx1"/>
                </a:solidFill>
              </a:rPr>
              <a:t>)</a:t>
            </a:r>
          </a:p>
          <a:p>
            <a:pPr marL="457200" indent="-457200">
              <a:buAutoNum type="arabicParenR"/>
            </a:pPr>
            <a:endParaRPr lang="de-DE" sz="2800" dirty="0" smtClean="0">
              <a:solidFill>
                <a:schemeClr val="tx1"/>
              </a:solidFill>
            </a:endParaRPr>
          </a:p>
          <a:p>
            <a:pPr marL="457200" indent="-457200">
              <a:buAutoNum type="arabicParenR"/>
            </a:pPr>
            <a:r>
              <a:rPr lang="de-DE" sz="2800" dirty="0" smtClean="0">
                <a:solidFill>
                  <a:schemeClr val="tx1"/>
                </a:solidFill>
              </a:rPr>
              <a:t>2013: Borders </a:t>
            </a:r>
            <a:r>
              <a:rPr lang="de-DE" sz="2800" dirty="0" err="1" smtClean="0">
                <a:solidFill>
                  <a:schemeClr val="tx1"/>
                </a:solidFill>
              </a:rPr>
              <a:t>of</a:t>
            </a:r>
            <a:r>
              <a:rPr lang="de-DE" sz="2800" dirty="0" smtClean="0">
                <a:solidFill>
                  <a:schemeClr val="tx1"/>
                </a:solidFill>
              </a:rPr>
              <a:t> </a:t>
            </a:r>
            <a:r>
              <a:rPr lang="de-DE" sz="2800" dirty="0" err="1" smtClean="0">
                <a:solidFill>
                  <a:schemeClr val="tx1"/>
                </a:solidFill>
              </a:rPr>
              <a:t>the</a:t>
            </a:r>
            <a:r>
              <a:rPr lang="de-DE" sz="2800" dirty="0" smtClean="0">
                <a:solidFill>
                  <a:schemeClr val="tx1"/>
                </a:solidFill>
              </a:rPr>
              <a:t> </a:t>
            </a:r>
            <a:r>
              <a:rPr lang="de-DE" sz="2800" dirty="0" err="1" smtClean="0">
                <a:solidFill>
                  <a:schemeClr val="tx1"/>
                </a:solidFill>
              </a:rPr>
              <a:t>mind</a:t>
            </a:r>
            <a:r>
              <a:rPr lang="de-DE" sz="2800" dirty="0" smtClean="0">
                <a:solidFill>
                  <a:schemeClr val="tx1"/>
                </a:solidFill>
              </a:rPr>
              <a:t>, </a:t>
            </a:r>
            <a:r>
              <a:rPr lang="de-DE" sz="2800" dirty="0" err="1" smtClean="0">
                <a:solidFill>
                  <a:schemeClr val="tx1"/>
                </a:solidFill>
              </a:rPr>
              <a:t>race</a:t>
            </a:r>
            <a:r>
              <a:rPr lang="de-DE" sz="2800" dirty="0" smtClean="0">
                <a:solidFill>
                  <a:schemeClr val="tx1"/>
                </a:solidFill>
              </a:rPr>
              <a:t>, </a:t>
            </a:r>
            <a:r>
              <a:rPr lang="de-DE" sz="2800" dirty="0" err="1" smtClean="0">
                <a:solidFill>
                  <a:schemeClr val="tx1"/>
                </a:solidFill>
              </a:rPr>
              <a:t>ethnicity</a:t>
            </a:r>
            <a:r>
              <a:rPr lang="de-DE" sz="2800" dirty="0" smtClean="0">
                <a:solidFill>
                  <a:schemeClr val="tx1"/>
                </a:solidFill>
              </a:rPr>
              <a:t>, gender </a:t>
            </a:r>
            <a:r>
              <a:rPr lang="de-DE" sz="2800" dirty="0" err="1" smtClean="0">
                <a:solidFill>
                  <a:schemeClr val="tx1"/>
                </a:solidFill>
              </a:rPr>
              <a:t>and</a:t>
            </a:r>
            <a:r>
              <a:rPr lang="de-DE" sz="2800" dirty="0" smtClean="0">
                <a:solidFill>
                  <a:schemeClr val="tx1"/>
                </a:solidFill>
              </a:rPr>
              <a:t> </a:t>
            </a:r>
            <a:r>
              <a:rPr lang="de-DE" sz="2800" dirty="0" err="1" smtClean="0">
                <a:solidFill>
                  <a:schemeClr val="tx1"/>
                </a:solidFill>
              </a:rPr>
              <a:t>sexualities</a:t>
            </a:r>
            <a:r>
              <a:rPr lang="de-DE" sz="2800" dirty="0" smtClean="0">
                <a:solidFill>
                  <a:schemeClr val="tx1"/>
                </a:solidFill>
              </a:rPr>
              <a:t> </a:t>
            </a:r>
            <a:br>
              <a:rPr lang="de-DE" sz="2800" dirty="0" smtClean="0">
                <a:solidFill>
                  <a:schemeClr val="tx1"/>
                </a:solidFill>
              </a:rPr>
            </a:br>
            <a:r>
              <a:rPr lang="de-DE" sz="2800" dirty="0" smtClean="0">
                <a:solidFill>
                  <a:schemeClr val="tx1"/>
                </a:solidFill>
              </a:rPr>
              <a:t>(Symposium Europe: </a:t>
            </a:r>
            <a:r>
              <a:rPr lang="de-DE" sz="2800" b="1" dirty="0" smtClean="0">
                <a:solidFill>
                  <a:schemeClr val="tx1"/>
                </a:solidFill>
              </a:rPr>
              <a:t>Berlin</a:t>
            </a:r>
            <a:r>
              <a:rPr lang="de-DE" sz="2800" dirty="0" smtClean="0">
                <a:solidFill>
                  <a:schemeClr val="tx1"/>
                </a:solidFill>
              </a:rPr>
              <a:t>, April)</a:t>
            </a:r>
          </a:p>
          <a:p>
            <a:pPr marL="457200" indent="-457200">
              <a:buAutoNum type="arabicParenR"/>
            </a:pPr>
            <a:endParaRPr lang="de-DE" sz="2800" dirty="0" smtClean="0">
              <a:solidFill>
                <a:schemeClr val="tx1"/>
              </a:solidFill>
            </a:endParaRPr>
          </a:p>
          <a:p>
            <a:pPr marL="457200" indent="-457200">
              <a:buAutoNum type="arabicParenR"/>
            </a:pPr>
            <a:r>
              <a:rPr lang="de-DE" sz="2800" dirty="0" smtClean="0">
                <a:solidFill>
                  <a:schemeClr val="tx1"/>
                </a:solidFill>
              </a:rPr>
              <a:t>2014: </a:t>
            </a:r>
            <a:r>
              <a:rPr lang="de-DE" sz="2800" dirty="0" err="1" smtClean="0">
                <a:solidFill>
                  <a:schemeClr val="tx1"/>
                </a:solidFill>
              </a:rPr>
              <a:t>Minorities</a:t>
            </a:r>
            <a:r>
              <a:rPr lang="de-DE" sz="2800" dirty="0" smtClean="0">
                <a:solidFill>
                  <a:schemeClr val="tx1"/>
                </a:solidFill>
              </a:rPr>
              <a:t>, </a:t>
            </a:r>
            <a:r>
              <a:rPr lang="de-DE" sz="2800" dirty="0" err="1" smtClean="0">
                <a:solidFill>
                  <a:schemeClr val="tx1"/>
                </a:solidFill>
              </a:rPr>
              <a:t>migration</a:t>
            </a:r>
            <a:r>
              <a:rPr lang="de-DE" sz="2800" dirty="0" smtClean="0">
                <a:solidFill>
                  <a:schemeClr val="tx1"/>
                </a:solidFill>
              </a:rPr>
              <a:t>, </a:t>
            </a:r>
            <a:r>
              <a:rPr lang="de-DE" sz="2800" dirty="0" err="1" smtClean="0">
                <a:solidFill>
                  <a:schemeClr val="tx1"/>
                </a:solidFill>
              </a:rPr>
              <a:t>diasporas</a:t>
            </a:r>
            <a:r>
              <a:rPr lang="de-DE" sz="2800" dirty="0" smtClean="0">
                <a:solidFill>
                  <a:schemeClr val="tx1"/>
                </a:solidFill>
              </a:rPr>
              <a:t> </a:t>
            </a:r>
            <a:r>
              <a:rPr lang="de-DE" sz="2800" dirty="0" err="1" smtClean="0">
                <a:solidFill>
                  <a:schemeClr val="tx1"/>
                </a:solidFill>
              </a:rPr>
              <a:t>and</a:t>
            </a:r>
            <a:r>
              <a:rPr lang="de-DE" sz="2800" dirty="0" smtClean="0">
                <a:solidFill>
                  <a:schemeClr val="tx1"/>
                </a:solidFill>
              </a:rPr>
              <a:t> </a:t>
            </a:r>
            <a:r>
              <a:rPr lang="de-DE" sz="2800" dirty="0" err="1" smtClean="0">
                <a:solidFill>
                  <a:schemeClr val="tx1"/>
                </a:solidFill>
              </a:rPr>
              <a:t>borders</a:t>
            </a:r>
            <a:r>
              <a:rPr lang="de-DE" sz="2800" dirty="0" smtClean="0">
                <a:solidFill>
                  <a:schemeClr val="tx1"/>
                </a:solidFill>
              </a:rPr>
              <a:t> (Symposium USA: </a:t>
            </a:r>
            <a:r>
              <a:rPr lang="de-DE" sz="2800" b="1" dirty="0" err="1" smtClean="0">
                <a:solidFill>
                  <a:schemeClr val="tx1"/>
                </a:solidFill>
              </a:rPr>
              <a:t>Corvallis</a:t>
            </a:r>
            <a:r>
              <a:rPr lang="de-DE" sz="2800" dirty="0" smtClean="0">
                <a:solidFill>
                  <a:schemeClr val="tx1"/>
                </a:solidFill>
              </a:rPr>
              <a:t>, </a:t>
            </a:r>
            <a:r>
              <a:rPr lang="de-DE" sz="2800" dirty="0" err="1" smtClean="0">
                <a:solidFill>
                  <a:schemeClr val="tx1"/>
                </a:solidFill>
              </a:rPr>
              <a:t>October</a:t>
            </a:r>
            <a:r>
              <a:rPr lang="de-DE" sz="2800" dirty="0" smtClean="0">
                <a:solidFill>
                  <a:schemeClr val="tx1"/>
                </a:solidFill>
              </a:rPr>
              <a:t>)</a:t>
            </a:r>
          </a:p>
          <a:p>
            <a:pPr marL="457200" indent="-457200">
              <a:buAutoNum type="arabicParenR"/>
            </a:pPr>
            <a:endParaRPr lang="de-DE" sz="2800" dirty="0" smtClean="0">
              <a:solidFill>
                <a:schemeClr val="tx1"/>
              </a:solidFill>
            </a:endParaRPr>
          </a:p>
          <a:p>
            <a:pPr marL="457200" indent="-457200">
              <a:buAutoNum type="arabicParenR"/>
            </a:pPr>
            <a:r>
              <a:rPr lang="de-DE" sz="2800" dirty="0" smtClean="0">
                <a:solidFill>
                  <a:schemeClr val="tx1"/>
                </a:solidFill>
              </a:rPr>
              <a:t>2015: (Supra-)national </a:t>
            </a:r>
            <a:r>
              <a:rPr lang="de-DE" sz="2800" dirty="0" err="1" smtClean="0">
                <a:solidFill>
                  <a:schemeClr val="tx1"/>
                </a:solidFill>
              </a:rPr>
              <a:t>borders</a:t>
            </a:r>
            <a:r>
              <a:rPr lang="de-DE" sz="2800" dirty="0" smtClean="0">
                <a:solidFill>
                  <a:schemeClr val="tx1"/>
                </a:solidFill>
              </a:rPr>
              <a:t>, (</a:t>
            </a:r>
            <a:r>
              <a:rPr lang="de-DE" sz="2800" dirty="0" err="1" smtClean="0">
                <a:solidFill>
                  <a:schemeClr val="tx1"/>
                </a:solidFill>
              </a:rPr>
              <a:t>trans</a:t>
            </a:r>
            <a:r>
              <a:rPr lang="de-DE" sz="2800" dirty="0" smtClean="0">
                <a:solidFill>
                  <a:schemeClr val="tx1"/>
                </a:solidFill>
              </a:rPr>
              <a:t>)national </a:t>
            </a:r>
            <a:r>
              <a:rPr lang="de-DE" sz="2800" dirty="0" err="1" smtClean="0">
                <a:solidFill>
                  <a:schemeClr val="tx1"/>
                </a:solidFill>
              </a:rPr>
              <a:t>identities</a:t>
            </a:r>
            <a:r>
              <a:rPr lang="de-DE" sz="2800" dirty="0" smtClean="0">
                <a:solidFill>
                  <a:schemeClr val="tx1"/>
                </a:solidFill>
              </a:rPr>
              <a:t>, </a:t>
            </a:r>
            <a:r>
              <a:rPr lang="de-DE" sz="2800" dirty="0" err="1" smtClean="0">
                <a:solidFill>
                  <a:schemeClr val="tx1"/>
                </a:solidFill>
              </a:rPr>
              <a:t>citizenship</a:t>
            </a:r>
            <a:r>
              <a:rPr lang="de-DE" sz="2800" dirty="0" smtClean="0">
                <a:solidFill>
                  <a:schemeClr val="tx1"/>
                </a:solidFill>
              </a:rPr>
              <a:t> </a:t>
            </a:r>
            <a:r>
              <a:rPr lang="de-DE" sz="2800" dirty="0" err="1" smtClean="0">
                <a:solidFill>
                  <a:schemeClr val="tx1"/>
                </a:solidFill>
              </a:rPr>
              <a:t>and</a:t>
            </a:r>
            <a:r>
              <a:rPr lang="de-DE" sz="2800" dirty="0" smtClean="0">
                <a:solidFill>
                  <a:schemeClr val="tx1"/>
                </a:solidFill>
              </a:rPr>
              <a:t> </a:t>
            </a:r>
            <a:r>
              <a:rPr lang="de-DE" sz="2800" dirty="0" err="1" smtClean="0">
                <a:solidFill>
                  <a:schemeClr val="tx1"/>
                </a:solidFill>
              </a:rPr>
              <a:t>belonging</a:t>
            </a:r>
            <a:r>
              <a:rPr lang="de-DE" sz="2800" dirty="0" smtClean="0">
                <a:solidFill>
                  <a:schemeClr val="tx1"/>
                </a:solidFill>
              </a:rPr>
              <a:t/>
            </a:r>
            <a:br>
              <a:rPr lang="de-DE" sz="2800" dirty="0" smtClean="0">
                <a:solidFill>
                  <a:schemeClr val="tx1"/>
                </a:solidFill>
              </a:rPr>
            </a:br>
            <a:r>
              <a:rPr lang="de-DE" sz="2800" dirty="0" smtClean="0">
                <a:solidFill>
                  <a:schemeClr val="tx1"/>
                </a:solidFill>
              </a:rPr>
              <a:t>(Symposium Europe: </a:t>
            </a:r>
            <a:r>
              <a:rPr lang="de-DE" sz="2800" b="1" dirty="0" err="1" smtClean="0">
                <a:solidFill>
                  <a:schemeClr val="tx1"/>
                </a:solidFill>
              </a:rPr>
              <a:t>Warsaw</a:t>
            </a:r>
            <a:r>
              <a:rPr lang="de-DE" sz="2800" dirty="0" smtClean="0">
                <a:solidFill>
                  <a:schemeClr val="tx1"/>
                </a:solidFill>
              </a:rPr>
              <a:t>, April)</a:t>
            </a:r>
            <a:endParaRPr lang="de-DE" sz="2800" dirty="0">
              <a:solidFill>
                <a:schemeClr val="tx1"/>
              </a:solidFill>
            </a:endParaRPr>
          </a:p>
        </p:txBody>
      </p:sp>
      <p:sp>
        <p:nvSpPr>
          <p:cNvPr id="4" name="Textfeld 3"/>
          <p:cNvSpPr txBox="1"/>
          <p:nvPr/>
        </p:nvSpPr>
        <p:spPr>
          <a:xfrm>
            <a:off x="395536" y="415017"/>
            <a:ext cx="8352928" cy="1200329"/>
          </a:xfrm>
          <a:prstGeom prst="rect">
            <a:avLst/>
          </a:prstGeom>
          <a:noFill/>
        </p:spPr>
        <p:txBody>
          <a:bodyPr wrap="square" rtlCol="0">
            <a:spAutoFit/>
          </a:bodyPr>
          <a:lstStyle/>
          <a:p>
            <a:pPr algn="ctr"/>
            <a:r>
              <a:rPr lang="de-DE" sz="3600" dirty="0" err="1" smtClean="0">
                <a:solidFill>
                  <a:schemeClr val="tx2"/>
                </a:solidFill>
              </a:rPr>
              <a:t>Yearly</a:t>
            </a:r>
            <a:r>
              <a:rPr lang="de-DE" sz="3600" dirty="0" smtClean="0">
                <a:solidFill>
                  <a:schemeClr val="tx2"/>
                </a:solidFill>
              </a:rPr>
              <a:t> Focus </a:t>
            </a:r>
            <a:r>
              <a:rPr lang="de-DE" sz="3600" dirty="0" err="1" smtClean="0">
                <a:solidFill>
                  <a:schemeClr val="tx2"/>
                </a:solidFill>
              </a:rPr>
              <a:t>of</a:t>
            </a:r>
            <a:r>
              <a:rPr lang="de-DE" sz="3600" dirty="0" smtClean="0">
                <a:solidFill>
                  <a:schemeClr val="tx2"/>
                </a:solidFill>
              </a:rPr>
              <a:t> </a:t>
            </a:r>
            <a:r>
              <a:rPr lang="de-DE" sz="3600" dirty="0" err="1" smtClean="0">
                <a:solidFill>
                  <a:schemeClr val="tx2"/>
                </a:solidFill>
              </a:rPr>
              <a:t>BORDERscape</a:t>
            </a:r>
            <a:endParaRPr lang="de-DE" sz="3600" dirty="0" smtClean="0">
              <a:solidFill>
                <a:schemeClr val="tx2"/>
              </a:solidFill>
            </a:endParaRPr>
          </a:p>
          <a:p>
            <a:pPr algn="ctr"/>
            <a:r>
              <a:rPr lang="de-DE" sz="3600" dirty="0" smtClean="0">
                <a:solidFill>
                  <a:schemeClr val="tx2"/>
                </a:solidFill>
              </a:rPr>
              <a:t>Place </a:t>
            </a:r>
            <a:r>
              <a:rPr lang="de-DE" sz="3600" dirty="0" err="1" smtClean="0">
                <a:solidFill>
                  <a:schemeClr val="tx2"/>
                </a:solidFill>
              </a:rPr>
              <a:t>of</a:t>
            </a:r>
            <a:r>
              <a:rPr lang="de-DE" sz="3600" dirty="0" smtClean="0">
                <a:solidFill>
                  <a:schemeClr val="tx2"/>
                </a:solidFill>
              </a:rPr>
              <a:t> </a:t>
            </a:r>
            <a:r>
              <a:rPr lang="de-DE" sz="3600" dirty="0" err="1" smtClean="0">
                <a:solidFill>
                  <a:schemeClr val="tx2"/>
                </a:solidFill>
              </a:rPr>
              <a:t>the</a:t>
            </a:r>
            <a:r>
              <a:rPr lang="de-DE" sz="3600" dirty="0" smtClean="0">
                <a:solidFill>
                  <a:schemeClr val="tx2"/>
                </a:solidFill>
              </a:rPr>
              <a:t> Symposium</a:t>
            </a:r>
            <a:endParaRPr lang="de-DE" sz="3600" dirty="0">
              <a:solidFill>
                <a:schemeClr val="tx2"/>
              </a:solidFill>
            </a:endParaRPr>
          </a:p>
        </p:txBody>
      </p:sp>
    </p:spTree>
    <p:extLst>
      <p:ext uri="{BB962C8B-B14F-4D97-AF65-F5344CB8AC3E}">
        <p14:creationId xmlns="" xmlns:p14="http://schemas.microsoft.com/office/powerpoint/2010/main" val="3062098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err="1" smtClean="0"/>
              <a:t>Component</a:t>
            </a:r>
            <a:r>
              <a:rPr lang="de-DE" sz="3600" dirty="0" smtClean="0"/>
              <a:t> 8:</a:t>
            </a:r>
            <a:endParaRPr lang="de-DE" sz="3600" dirty="0"/>
          </a:p>
        </p:txBody>
      </p:sp>
      <p:sp>
        <p:nvSpPr>
          <p:cNvPr id="3" name="Inhaltsplatzhalter 2"/>
          <p:cNvSpPr txBox="1">
            <a:spLocks/>
          </p:cNvSpPr>
          <p:nvPr/>
        </p:nvSpPr>
        <p:spPr>
          <a:xfrm>
            <a:off x="539552" y="1988840"/>
            <a:ext cx="8229600" cy="4176464"/>
          </a:xfrm>
          <a:prstGeom prst="rect">
            <a:avLst/>
          </a:prstGeom>
        </p:spPr>
        <p:txBody>
          <a:bodyPr>
            <a:normAutofit/>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sng" strike="noStrike" kern="1200" spc="0" normalizeH="0" noProof="0" dirty="0" err="1" smtClean="0">
                <a:ln>
                  <a:noFill/>
                </a:ln>
                <a:solidFill>
                  <a:schemeClr val="tx1"/>
                </a:solidFill>
                <a:effectLst/>
                <a:uLnTx/>
                <a:uFillTx/>
                <a:latin typeface="+mj-lt"/>
                <a:ea typeface="+mn-ea"/>
                <a:cs typeface="+mn-cs"/>
              </a:rPr>
              <a:t>Excursions</a:t>
            </a:r>
            <a:r>
              <a:rPr kumimoji="0" lang="de-DE" sz="2800" b="0" i="0" u="sng" strike="noStrike" kern="1200" spc="0" normalizeH="0" noProof="0" dirty="0" smtClean="0">
                <a:ln>
                  <a:noFill/>
                </a:ln>
                <a:solidFill>
                  <a:schemeClr val="tx1"/>
                </a:solidFill>
                <a:effectLst/>
                <a:uLnTx/>
                <a:uFillTx/>
                <a:latin typeface="+mj-lt"/>
                <a:ea typeface="+mn-ea"/>
                <a:cs typeface="+mn-cs"/>
              </a:rPr>
              <a: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Students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will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participate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in relevant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excursions</a:t>
            </a:r>
            <a:r>
              <a:rPr kumimoji="0" lang="de-DE" sz="2800" b="0" i="0" u="none" strike="noStrike" kern="1200" cap="none" spc="0" normalizeH="0" noProof="0" dirty="0" smtClean="0">
                <a:ln>
                  <a:noFill/>
                </a:ln>
                <a:solidFill>
                  <a:schemeClr val="tx1"/>
                </a:solidFill>
                <a:effectLst/>
                <a:uLnTx/>
                <a:uFillTx/>
                <a:latin typeface="+mj-lt"/>
                <a:ea typeface="+mn-ea"/>
                <a:cs typeface="+mn-cs"/>
              </a:rPr>
              <a:t> on </a:t>
            </a:r>
            <a:r>
              <a:rPr kumimoji="0" lang="de-DE" sz="2800" b="0" i="0" u="none" strike="noStrike" kern="1200" cap="none" spc="0" normalizeH="0" noProof="0" dirty="0" err="1" smtClean="0">
                <a:ln>
                  <a:noFill/>
                </a:ln>
                <a:solidFill>
                  <a:schemeClr val="tx1"/>
                </a:solidFill>
                <a:effectLst/>
                <a:uLnTx/>
                <a:uFillTx/>
                <a:latin typeface="+mj-lt"/>
                <a:ea typeface="+mn-ea"/>
                <a:cs typeface="+mn-cs"/>
              </a:rPr>
              <a:t>border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topics</a:t>
            </a:r>
            <a:r>
              <a:rPr kumimoji="0" lang="de-DE" sz="2800" b="0" i="0" u="none" strike="noStrike" kern="1200" cap="none" spc="0" normalizeH="0" noProof="0" dirty="0" smtClean="0">
                <a:ln>
                  <a:noFill/>
                </a:ln>
                <a:solidFill>
                  <a:schemeClr val="tx1"/>
                </a:solidFill>
                <a:effectLst/>
                <a:uLnTx/>
                <a:uFillTx/>
                <a:latin typeface="+mj-lt"/>
                <a:ea typeface="+mn-ea"/>
                <a:cs typeface="+mn-cs"/>
              </a:rPr>
              <a:t> in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their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country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Excursions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may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be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linked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to</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symposium</a:t>
            </a:r>
            <a:r>
              <a:rPr kumimoji="0" lang="de-DE" sz="2800" b="0" i="0" u="none" strike="noStrike" kern="1200" cap="none" spc="0" normalizeH="0" noProof="0" dirty="0" smtClean="0">
                <a:ln>
                  <a:noFill/>
                </a:ln>
                <a:solidFill>
                  <a:schemeClr val="tx1"/>
                </a:solidFill>
                <a:effectLst/>
                <a:uLnTx/>
                <a:uFillTx/>
                <a:latin typeface="+mj-lt"/>
                <a:ea typeface="+mn-ea"/>
                <a:cs typeface="+mn-cs"/>
              </a:rPr>
              <a:t>.</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lang="de-DE" sz="2800" baseline="0" dirty="0" err="1" smtClean="0">
                <a:latin typeface="+mj-lt"/>
              </a:rPr>
              <a:t>Excursions</a:t>
            </a:r>
            <a:r>
              <a:rPr lang="de-DE" sz="2800" baseline="0" dirty="0" smtClean="0">
                <a:latin typeface="+mj-lt"/>
              </a:rPr>
              <a:t> also </a:t>
            </a:r>
            <a:r>
              <a:rPr lang="de-DE" sz="2800" baseline="0" dirty="0" err="1" smtClean="0">
                <a:latin typeface="+mj-lt"/>
              </a:rPr>
              <a:t>serve</a:t>
            </a:r>
            <a:r>
              <a:rPr lang="de-DE" sz="2800" baseline="0" dirty="0" smtClean="0">
                <a:latin typeface="+mj-lt"/>
              </a:rPr>
              <a:t> </a:t>
            </a:r>
            <a:r>
              <a:rPr lang="de-DE" sz="2800" baseline="0" dirty="0" err="1" smtClean="0">
                <a:latin typeface="+mj-lt"/>
              </a:rPr>
              <a:t>the</a:t>
            </a:r>
            <a:r>
              <a:rPr lang="de-DE" sz="2800" dirty="0" smtClean="0">
                <a:latin typeface="+mj-lt"/>
              </a:rPr>
              <a:t> </a:t>
            </a:r>
            <a:r>
              <a:rPr lang="de-DE" sz="2800" dirty="0" err="1" smtClean="0">
                <a:latin typeface="+mj-lt"/>
              </a:rPr>
              <a:t>establishment</a:t>
            </a:r>
            <a:r>
              <a:rPr lang="de-DE" sz="2800" dirty="0" smtClean="0">
                <a:latin typeface="+mj-lt"/>
              </a:rPr>
              <a:t> </a:t>
            </a:r>
            <a:r>
              <a:rPr lang="de-DE" sz="2800" dirty="0" err="1" smtClean="0">
                <a:latin typeface="+mj-lt"/>
              </a:rPr>
              <a:t>of</a:t>
            </a:r>
            <a:r>
              <a:rPr lang="de-DE" sz="2800" dirty="0" smtClean="0">
                <a:latin typeface="+mj-lt"/>
              </a:rPr>
              <a:t> </a:t>
            </a:r>
            <a:r>
              <a:rPr lang="de-DE" sz="2800" dirty="0" err="1" smtClean="0">
                <a:latin typeface="+mj-lt"/>
              </a:rPr>
              <a:t>contacts</a:t>
            </a:r>
            <a:r>
              <a:rPr lang="de-DE" sz="2800" dirty="0" smtClean="0">
                <a:latin typeface="+mj-lt"/>
              </a:rPr>
              <a:t> </a:t>
            </a:r>
            <a:r>
              <a:rPr lang="de-DE" sz="2800" dirty="0" err="1" smtClean="0">
                <a:latin typeface="+mj-lt"/>
              </a:rPr>
              <a:t>with</a:t>
            </a:r>
            <a:r>
              <a:rPr lang="de-DE" sz="2800" dirty="0" smtClean="0">
                <a:latin typeface="+mj-lt"/>
              </a:rPr>
              <a:t> </a:t>
            </a:r>
            <a:r>
              <a:rPr lang="de-DE" sz="2800" dirty="0" err="1" smtClean="0">
                <a:latin typeface="+mj-lt"/>
              </a:rPr>
              <a:t>future</a:t>
            </a:r>
            <a:r>
              <a:rPr lang="de-DE" sz="2800" dirty="0" smtClean="0">
                <a:latin typeface="+mj-lt"/>
              </a:rPr>
              <a:t> professional </a:t>
            </a:r>
            <a:r>
              <a:rPr lang="de-DE" sz="2800" dirty="0" err="1" smtClean="0">
                <a:latin typeface="+mj-lt"/>
              </a:rPr>
              <a:t>fields</a:t>
            </a:r>
            <a:r>
              <a:rPr lang="de-DE" sz="2800" dirty="0" smtClean="0">
                <a:latin typeface="+mj-lt"/>
              </a:rPr>
              <a:t> </a:t>
            </a:r>
            <a:r>
              <a:rPr lang="de-DE" sz="2800" dirty="0" err="1" smtClean="0">
                <a:latin typeface="+mj-lt"/>
              </a:rPr>
              <a:t>for</a:t>
            </a:r>
            <a:r>
              <a:rPr lang="de-DE" sz="2800" dirty="0" smtClean="0">
                <a:latin typeface="+mj-lt"/>
              </a:rPr>
              <a:t> </a:t>
            </a:r>
            <a:r>
              <a:rPr lang="de-DE" sz="2800" dirty="0" err="1" smtClean="0">
                <a:latin typeface="+mj-lt"/>
              </a:rPr>
              <a:t>the</a:t>
            </a:r>
            <a:r>
              <a:rPr lang="de-DE" sz="2800" dirty="0" smtClean="0">
                <a:latin typeface="+mj-lt"/>
              </a:rPr>
              <a:t> </a:t>
            </a:r>
            <a:r>
              <a:rPr lang="de-DE" sz="2800" dirty="0" err="1" smtClean="0">
                <a:latin typeface="+mj-lt"/>
              </a:rPr>
              <a:t>students</a:t>
            </a:r>
            <a:r>
              <a:rPr lang="de-DE" sz="2800" dirty="0" smtClean="0">
                <a:latin typeface="+mj-lt"/>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err="1" smtClean="0"/>
              <a:t>Component</a:t>
            </a:r>
            <a:r>
              <a:rPr lang="de-DE" sz="3600" dirty="0" smtClean="0"/>
              <a:t> 9: </a:t>
            </a:r>
            <a:r>
              <a:rPr lang="de-DE" sz="3600" dirty="0" err="1" smtClean="0"/>
              <a:t>Colloquia</a:t>
            </a:r>
            <a:endParaRPr lang="de-DE" sz="3600" dirty="0"/>
          </a:p>
        </p:txBody>
      </p:sp>
      <p:sp>
        <p:nvSpPr>
          <p:cNvPr id="3" name="Inhaltsplatzhalter 2"/>
          <p:cNvSpPr>
            <a:spLocks noGrp="1"/>
          </p:cNvSpPr>
          <p:nvPr>
            <p:ph idx="1"/>
          </p:nvPr>
        </p:nvSpPr>
        <p:spPr>
          <a:xfrm>
            <a:off x="467544" y="1988840"/>
            <a:ext cx="8229600" cy="4525963"/>
          </a:xfrm>
        </p:spPr>
        <p:txBody>
          <a:bodyPr/>
          <a:lstStyle/>
          <a:p>
            <a:r>
              <a:rPr lang="de-DE" dirty="0" smtClean="0">
                <a:solidFill>
                  <a:schemeClr val="tx1"/>
                </a:solidFill>
              </a:rPr>
              <a:t>Reports </a:t>
            </a:r>
            <a:r>
              <a:rPr lang="de-DE" dirty="0" err="1" smtClean="0">
                <a:solidFill>
                  <a:schemeClr val="tx1"/>
                </a:solidFill>
              </a:rPr>
              <a:t>and</a:t>
            </a:r>
            <a:r>
              <a:rPr lang="de-DE" dirty="0" smtClean="0">
                <a:solidFill>
                  <a:schemeClr val="tx1"/>
                </a:solidFill>
              </a:rPr>
              <a:t> </a:t>
            </a:r>
            <a:r>
              <a:rPr lang="de-DE" dirty="0" err="1" smtClean="0">
                <a:solidFill>
                  <a:schemeClr val="tx1"/>
                </a:solidFill>
              </a:rPr>
              <a:t>evaluation</a:t>
            </a:r>
            <a:r>
              <a:rPr lang="de-DE" dirty="0" smtClean="0">
                <a:solidFill>
                  <a:schemeClr val="tx1"/>
                </a:solidFill>
              </a:rPr>
              <a:t> </a:t>
            </a:r>
            <a:r>
              <a:rPr lang="de-DE" dirty="0" err="1" smtClean="0">
                <a:solidFill>
                  <a:schemeClr val="tx1"/>
                </a:solidFill>
              </a:rPr>
              <a:t>of</a:t>
            </a:r>
            <a:r>
              <a:rPr lang="de-DE" dirty="0" smtClean="0">
                <a:solidFill>
                  <a:schemeClr val="tx1"/>
                </a:solidFill>
              </a:rPr>
              <a:t> </a:t>
            </a:r>
            <a:r>
              <a:rPr lang="de-DE" dirty="0" err="1" smtClean="0">
                <a:solidFill>
                  <a:schemeClr val="tx1"/>
                </a:solidFill>
              </a:rPr>
              <a:t>the</a:t>
            </a:r>
            <a:r>
              <a:rPr lang="de-DE" dirty="0" smtClean="0">
                <a:solidFill>
                  <a:schemeClr val="tx1"/>
                </a:solidFill>
              </a:rPr>
              <a:t> </a:t>
            </a:r>
            <a:r>
              <a:rPr lang="de-DE" dirty="0" err="1" smtClean="0">
                <a:solidFill>
                  <a:schemeClr val="tx1"/>
                </a:solidFill>
              </a:rPr>
              <a:t>Symposia</a:t>
            </a:r>
            <a:r>
              <a:rPr lang="de-DE" dirty="0" smtClean="0">
                <a:solidFill>
                  <a:schemeClr val="tx1"/>
                </a:solidFill>
              </a:rPr>
              <a:t> </a:t>
            </a:r>
            <a:r>
              <a:rPr lang="de-DE" dirty="0" err="1" smtClean="0">
                <a:solidFill>
                  <a:schemeClr val="tx1"/>
                </a:solidFill>
              </a:rPr>
              <a:t>proceedings</a:t>
            </a:r>
            <a:r>
              <a:rPr lang="de-DE" dirty="0" smtClean="0">
                <a:solidFill>
                  <a:schemeClr val="tx1"/>
                </a:solidFill>
              </a:rPr>
              <a:t> </a:t>
            </a:r>
            <a:r>
              <a:rPr lang="de-DE" dirty="0" err="1" smtClean="0">
                <a:solidFill>
                  <a:schemeClr val="tx1"/>
                </a:solidFill>
              </a:rPr>
              <a:t>at</a:t>
            </a:r>
            <a:r>
              <a:rPr lang="de-DE" dirty="0" smtClean="0">
                <a:solidFill>
                  <a:schemeClr val="tx1"/>
                </a:solidFill>
              </a:rPr>
              <a:t> </a:t>
            </a:r>
            <a:r>
              <a:rPr lang="de-DE" dirty="0" err="1" smtClean="0">
                <a:solidFill>
                  <a:schemeClr val="tx1"/>
                </a:solidFill>
              </a:rPr>
              <a:t>the</a:t>
            </a:r>
            <a:r>
              <a:rPr lang="de-DE" dirty="0" smtClean="0">
                <a:solidFill>
                  <a:schemeClr val="tx1"/>
                </a:solidFill>
              </a:rPr>
              <a:t> </a:t>
            </a:r>
            <a:r>
              <a:rPr lang="de-DE" dirty="0" err="1" smtClean="0">
                <a:solidFill>
                  <a:schemeClr val="tx1"/>
                </a:solidFill>
              </a:rPr>
              <a:t>institutions</a:t>
            </a:r>
            <a:r>
              <a:rPr lang="de-DE" dirty="0" smtClean="0">
                <a:solidFill>
                  <a:schemeClr val="tx1"/>
                </a:solidFill>
              </a:rPr>
              <a:t> not </a:t>
            </a:r>
            <a:r>
              <a:rPr lang="de-DE" dirty="0" err="1" smtClean="0">
                <a:solidFill>
                  <a:schemeClr val="tx1"/>
                </a:solidFill>
              </a:rPr>
              <a:t>hosting</a:t>
            </a:r>
            <a:r>
              <a:rPr lang="de-DE" dirty="0" smtClean="0">
                <a:solidFill>
                  <a:schemeClr val="tx1"/>
                </a:solidFill>
              </a:rPr>
              <a:t> </a:t>
            </a:r>
            <a:r>
              <a:rPr lang="de-DE" dirty="0" err="1" smtClean="0">
                <a:solidFill>
                  <a:schemeClr val="tx1"/>
                </a:solidFill>
              </a:rPr>
              <a:t>them</a:t>
            </a:r>
            <a:r>
              <a:rPr lang="de-DE" dirty="0" smtClean="0">
                <a:solidFill>
                  <a:schemeClr val="tx1"/>
                </a:solidFill>
              </a:rPr>
              <a:t>. The </a:t>
            </a:r>
            <a:r>
              <a:rPr lang="de-DE" dirty="0" err="1" smtClean="0">
                <a:solidFill>
                  <a:schemeClr val="tx1"/>
                </a:solidFill>
              </a:rPr>
              <a:t>colloquia</a:t>
            </a:r>
            <a:r>
              <a:rPr lang="de-DE" dirty="0" smtClean="0">
                <a:solidFill>
                  <a:schemeClr val="tx1"/>
                </a:solidFill>
              </a:rPr>
              <a:t> </a:t>
            </a:r>
            <a:r>
              <a:rPr lang="de-DE" dirty="0" err="1" smtClean="0">
                <a:solidFill>
                  <a:schemeClr val="tx1"/>
                </a:solidFill>
              </a:rPr>
              <a:t>communicate</a:t>
            </a:r>
            <a:r>
              <a:rPr lang="de-DE" dirty="0" smtClean="0">
                <a:solidFill>
                  <a:schemeClr val="tx1"/>
                </a:solidFill>
              </a:rPr>
              <a:t> </a:t>
            </a:r>
            <a:r>
              <a:rPr lang="de-DE" dirty="0" err="1" smtClean="0">
                <a:solidFill>
                  <a:schemeClr val="tx1"/>
                </a:solidFill>
              </a:rPr>
              <a:t>the</a:t>
            </a:r>
            <a:r>
              <a:rPr lang="de-DE" dirty="0" smtClean="0">
                <a:solidFill>
                  <a:schemeClr val="tx1"/>
                </a:solidFill>
              </a:rPr>
              <a:t> </a:t>
            </a:r>
            <a:r>
              <a:rPr lang="de-DE" dirty="0" err="1" smtClean="0">
                <a:solidFill>
                  <a:schemeClr val="tx1"/>
                </a:solidFill>
              </a:rPr>
              <a:t>contents</a:t>
            </a:r>
            <a:r>
              <a:rPr lang="de-DE" dirty="0" smtClean="0">
                <a:solidFill>
                  <a:schemeClr val="tx1"/>
                </a:solidFill>
              </a:rPr>
              <a:t> </a:t>
            </a:r>
            <a:r>
              <a:rPr lang="de-DE" dirty="0" err="1" smtClean="0">
                <a:solidFill>
                  <a:schemeClr val="tx1"/>
                </a:solidFill>
              </a:rPr>
              <a:t>of</a:t>
            </a:r>
            <a:r>
              <a:rPr lang="de-DE" dirty="0" smtClean="0">
                <a:solidFill>
                  <a:schemeClr val="tx1"/>
                </a:solidFill>
              </a:rPr>
              <a:t> </a:t>
            </a:r>
            <a:r>
              <a:rPr lang="de-DE" dirty="0" err="1" smtClean="0">
                <a:solidFill>
                  <a:schemeClr val="tx1"/>
                </a:solidFill>
              </a:rPr>
              <a:t>the</a:t>
            </a:r>
            <a:r>
              <a:rPr lang="de-DE" dirty="0" smtClean="0">
                <a:solidFill>
                  <a:schemeClr val="tx1"/>
                </a:solidFill>
              </a:rPr>
              <a:t> </a:t>
            </a:r>
            <a:r>
              <a:rPr lang="de-DE" dirty="0" err="1" smtClean="0">
                <a:solidFill>
                  <a:schemeClr val="tx1"/>
                </a:solidFill>
              </a:rPr>
              <a:t>Symposia</a:t>
            </a:r>
            <a:r>
              <a:rPr lang="de-DE" dirty="0" smtClean="0">
                <a:solidFill>
                  <a:schemeClr val="tx1"/>
                </a:solidFill>
              </a:rPr>
              <a:t> </a:t>
            </a:r>
            <a:r>
              <a:rPr lang="de-DE" dirty="0" err="1" smtClean="0">
                <a:solidFill>
                  <a:schemeClr val="tx1"/>
                </a:solidFill>
              </a:rPr>
              <a:t>to</a:t>
            </a:r>
            <a:r>
              <a:rPr lang="de-DE" dirty="0" smtClean="0">
                <a:solidFill>
                  <a:schemeClr val="tx1"/>
                </a:solidFill>
              </a:rPr>
              <a:t> </a:t>
            </a:r>
            <a:r>
              <a:rPr lang="de-DE" dirty="0" err="1" smtClean="0">
                <a:solidFill>
                  <a:schemeClr val="tx1"/>
                </a:solidFill>
              </a:rPr>
              <a:t>those</a:t>
            </a:r>
            <a:r>
              <a:rPr lang="de-DE" dirty="0" smtClean="0">
                <a:solidFill>
                  <a:schemeClr val="tx1"/>
                </a:solidFill>
              </a:rPr>
              <a:t> </a:t>
            </a:r>
            <a:r>
              <a:rPr lang="de-DE" dirty="0" err="1" smtClean="0">
                <a:solidFill>
                  <a:schemeClr val="tx1"/>
                </a:solidFill>
              </a:rPr>
              <a:t>who</a:t>
            </a:r>
            <a:r>
              <a:rPr lang="de-DE" dirty="0" smtClean="0">
                <a:solidFill>
                  <a:schemeClr val="tx1"/>
                </a:solidFill>
              </a:rPr>
              <a:t> </a:t>
            </a:r>
            <a:r>
              <a:rPr lang="de-DE" dirty="0" err="1" smtClean="0">
                <a:solidFill>
                  <a:schemeClr val="tx1"/>
                </a:solidFill>
              </a:rPr>
              <a:t>did</a:t>
            </a:r>
            <a:r>
              <a:rPr lang="de-DE" dirty="0" smtClean="0">
                <a:solidFill>
                  <a:schemeClr val="tx1"/>
                </a:solidFill>
              </a:rPr>
              <a:t> not </a:t>
            </a:r>
            <a:r>
              <a:rPr lang="de-DE" dirty="0" err="1" smtClean="0">
                <a:solidFill>
                  <a:schemeClr val="tx1"/>
                </a:solidFill>
              </a:rPr>
              <a:t>participate</a:t>
            </a:r>
            <a:r>
              <a:rPr lang="de-DE" dirty="0" smtClean="0">
                <a:solidFill>
                  <a:schemeClr val="tx1"/>
                </a:solidFill>
              </a:rPr>
              <a:t> (</a:t>
            </a:r>
            <a:r>
              <a:rPr lang="de-DE" dirty="0" err="1" smtClean="0">
                <a:solidFill>
                  <a:schemeClr val="tx1"/>
                </a:solidFill>
              </a:rPr>
              <a:t>faculty</a:t>
            </a:r>
            <a:r>
              <a:rPr lang="de-DE" dirty="0" smtClean="0">
                <a:solidFill>
                  <a:schemeClr val="tx1"/>
                </a:solidFill>
              </a:rPr>
              <a:t> </a:t>
            </a:r>
            <a:r>
              <a:rPr lang="de-DE" dirty="0" err="1" smtClean="0">
                <a:solidFill>
                  <a:schemeClr val="tx1"/>
                </a:solidFill>
              </a:rPr>
              <a:t>and</a:t>
            </a:r>
            <a:r>
              <a:rPr lang="de-DE" dirty="0" smtClean="0">
                <a:solidFill>
                  <a:schemeClr val="tx1"/>
                </a:solidFill>
              </a:rPr>
              <a:t> </a:t>
            </a:r>
            <a:r>
              <a:rPr lang="de-DE" dirty="0" err="1" smtClean="0">
                <a:solidFill>
                  <a:schemeClr val="tx1"/>
                </a:solidFill>
              </a:rPr>
              <a:t>interested</a:t>
            </a:r>
            <a:r>
              <a:rPr lang="de-DE" dirty="0" smtClean="0">
                <a:solidFill>
                  <a:schemeClr val="tx1"/>
                </a:solidFill>
              </a:rPr>
              <a:t> </a:t>
            </a:r>
            <a:r>
              <a:rPr lang="de-DE" dirty="0" err="1" smtClean="0">
                <a:solidFill>
                  <a:schemeClr val="tx1"/>
                </a:solidFill>
              </a:rPr>
              <a:t>students</a:t>
            </a:r>
            <a:r>
              <a:rPr lang="de-DE" dirty="0" smtClean="0">
                <a:solidFill>
                  <a:schemeClr val="tx1"/>
                </a:solidFill>
              </a:rPr>
              <a:t>) </a:t>
            </a:r>
            <a:r>
              <a:rPr lang="de-DE" dirty="0" err="1" smtClean="0">
                <a:solidFill>
                  <a:schemeClr val="tx1"/>
                </a:solidFill>
              </a:rPr>
              <a:t>and</a:t>
            </a:r>
            <a:r>
              <a:rPr lang="de-DE" dirty="0" smtClean="0">
                <a:solidFill>
                  <a:schemeClr val="tx1"/>
                </a:solidFill>
              </a:rPr>
              <a:t> </a:t>
            </a:r>
            <a:r>
              <a:rPr lang="de-DE" dirty="0" err="1" smtClean="0">
                <a:solidFill>
                  <a:schemeClr val="tx1"/>
                </a:solidFill>
              </a:rPr>
              <a:t>serve</a:t>
            </a:r>
            <a:r>
              <a:rPr lang="de-DE" dirty="0" smtClean="0">
                <a:solidFill>
                  <a:schemeClr val="tx1"/>
                </a:solidFill>
              </a:rPr>
              <a:t> </a:t>
            </a:r>
            <a:r>
              <a:rPr lang="de-DE" dirty="0" err="1" smtClean="0">
                <a:solidFill>
                  <a:schemeClr val="tx1"/>
                </a:solidFill>
              </a:rPr>
              <a:t>as</a:t>
            </a:r>
            <a:r>
              <a:rPr lang="de-DE" dirty="0" smtClean="0">
                <a:solidFill>
                  <a:schemeClr val="tx1"/>
                </a:solidFill>
              </a:rPr>
              <a:t> an </a:t>
            </a:r>
            <a:r>
              <a:rPr lang="de-DE" dirty="0" err="1" smtClean="0">
                <a:solidFill>
                  <a:schemeClr val="tx1"/>
                </a:solidFill>
              </a:rPr>
              <a:t>orientation</a:t>
            </a:r>
            <a:r>
              <a:rPr lang="de-DE" dirty="0" smtClean="0">
                <a:solidFill>
                  <a:schemeClr val="tx1"/>
                </a:solidFill>
              </a:rPr>
              <a:t> </a:t>
            </a:r>
            <a:r>
              <a:rPr lang="de-DE" dirty="0" err="1" smtClean="0">
                <a:solidFill>
                  <a:schemeClr val="tx1"/>
                </a:solidFill>
              </a:rPr>
              <a:t>for</a:t>
            </a:r>
            <a:r>
              <a:rPr lang="de-DE" dirty="0" smtClean="0">
                <a:solidFill>
                  <a:schemeClr val="tx1"/>
                </a:solidFill>
              </a:rPr>
              <a:t> </a:t>
            </a:r>
            <a:r>
              <a:rPr lang="de-DE" dirty="0" err="1" smtClean="0">
                <a:solidFill>
                  <a:schemeClr val="tx1"/>
                </a:solidFill>
              </a:rPr>
              <a:t>future</a:t>
            </a:r>
            <a:r>
              <a:rPr lang="de-DE" dirty="0" smtClean="0">
                <a:solidFill>
                  <a:schemeClr val="tx1"/>
                </a:solidFill>
              </a:rPr>
              <a:t> </a:t>
            </a:r>
            <a:r>
              <a:rPr lang="de-DE" dirty="0" err="1" smtClean="0">
                <a:solidFill>
                  <a:schemeClr val="tx1"/>
                </a:solidFill>
              </a:rPr>
              <a:t>participants</a:t>
            </a:r>
            <a:r>
              <a:rPr lang="de-DE" dirty="0" smtClean="0">
                <a:solidFill>
                  <a:schemeClr val="tx1"/>
                </a:solidFill>
              </a:rPr>
              <a:t>.</a:t>
            </a:r>
            <a:endParaRPr lang="de-DE"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7544" y="1988840"/>
            <a:ext cx="8229600" cy="4536504"/>
          </a:xfrm>
        </p:spPr>
        <p:txBody>
          <a:bodyPr/>
          <a:lstStyle/>
          <a:p>
            <a:r>
              <a:rPr lang="de-DE" dirty="0" err="1" smtClean="0">
                <a:solidFill>
                  <a:schemeClr val="tx1"/>
                </a:solidFill>
              </a:rPr>
              <a:t>Students</a:t>
            </a:r>
            <a:r>
              <a:rPr lang="de-DE" dirty="0" smtClean="0">
                <a:solidFill>
                  <a:schemeClr val="tx1"/>
                </a:solidFill>
              </a:rPr>
              <a:t> </a:t>
            </a:r>
            <a:r>
              <a:rPr lang="de-DE" dirty="0" err="1" smtClean="0">
                <a:solidFill>
                  <a:schemeClr val="tx1"/>
                </a:solidFill>
              </a:rPr>
              <a:t>may</a:t>
            </a:r>
            <a:r>
              <a:rPr lang="de-DE" dirty="0" smtClean="0">
                <a:solidFill>
                  <a:schemeClr val="tx1"/>
                </a:solidFill>
              </a:rPr>
              <a:t> </a:t>
            </a:r>
            <a:r>
              <a:rPr lang="de-DE" dirty="0" err="1" smtClean="0">
                <a:solidFill>
                  <a:schemeClr val="tx1"/>
                </a:solidFill>
              </a:rPr>
              <a:t>supplement</a:t>
            </a:r>
            <a:r>
              <a:rPr lang="de-DE" dirty="0" smtClean="0">
                <a:solidFill>
                  <a:schemeClr val="tx1"/>
                </a:solidFill>
              </a:rPr>
              <a:t> </a:t>
            </a:r>
            <a:r>
              <a:rPr lang="de-DE" dirty="0" err="1" smtClean="0">
                <a:solidFill>
                  <a:schemeClr val="tx1"/>
                </a:solidFill>
              </a:rPr>
              <a:t>their</a:t>
            </a:r>
            <a:r>
              <a:rPr lang="de-DE" dirty="0" smtClean="0">
                <a:solidFill>
                  <a:schemeClr val="tx1"/>
                </a:solidFill>
              </a:rPr>
              <a:t> </a:t>
            </a:r>
            <a:r>
              <a:rPr lang="de-DE" dirty="0" err="1" smtClean="0">
                <a:solidFill>
                  <a:schemeClr val="tx1"/>
                </a:solidFill>
              </a:rPr>
              <a:t>overseas-stay</a:t>
            </a:r>
            <a:r>
              <a:rPr lang="de-DE" dirty="0" smtClean="0">
                <a:solidFill>
                  <a:schemeClr val="tx1"/>
                </a:solidFill>
              </a:rPr>
              <a:t> </a:t>
            </a:r>
            <a:r>
              <a:rPr lang="de-DE" dirty="0" err="1" smtClean="0">
                <a:solidFill>
                  <a:schemeClr val="tx1"/>
                </a:solidFill>
              </a:rPr>
              <a:t>with</a:t>
            </a:r>
            <a:r>
              <a:rPr lang="de-DE" dirty="0" smtClean="0">
                <a:solidFill>
                  <a:schemeClr val="tx1"/>
                </a:solidFill>
              </a:rPr>
              <a:t> an </a:t>
            </a:r>
            <a:r>
              <a:rPr lang="de-DE" dirty="0" err="1" smtClean="0">
                <a:solidFill>
                  <a:schemeClr val="tx1"/>
                </a:solidFill>
              </a:rPr>
              <a:t>internship</a:t>
            </a:r>
            <a:r>
              <a:rPr lang="de-DE" dirty="0" smtClean="0">
                <a:solidFill>
                  <a:schemeClr val="tx1"/>
                </a:solidFill>
              </a:rPr>
              <a:t> in a relevant </a:t>
            </a:r>
            <a:r>
              <a:rPr lang="de-DE" dirty="0" err="1" smtClean="0">
                <a:solidFill>
                  <a:schemeClr val="tx1"/>
                </a:solidFill>
              </a:rPr>
              <a:t>institution</a:t>
            </a:r>
            <a:r>
              <a:rPr lang="de-DE" dirty="0" smtClean="0">
                <a:solidFill>
                  <a:schemeClr val="tx1"/>
                </a:solidFill>
              </a:rPr>
              <a:t> (NGO, international </a:t>
            </a:r>
            <a:r>
              <a:rPr lang="de-DE" dirty="0" err="1" smtClean="0">
                <a:solidFill>
                  <a:schemeClr val="tx1"/>
                </a:solidFill>
              </a:rPr>
              <a:t>organization</a:t>
            </a:r>
            <a:r>
              <a:rPr lang="de-DE" dirty="0" smtClean="0">
                <a:solidFill>
                  <a:schemeClr val="tx1"/>
                </a:solidFill>
              </a:rPr>
              <a:t>, multi-</a:t>
            </a:r>
            <a:r>
              <a:rPr lang="de-DE" dirty="0" err="1" smtClean="0">
                <a:solidFill>
                  <a:schemeClr val="tx1"/>
                </a:solidFill>
              </a:rPr>
              <a:t>nationally</a:t>
            </a:r>
            <a:r>
              <a:rPr lang="de-DE" dirty="0" smtClean="0">
                <a:solidFill>
                  <a:schemeClr val="tx1"/>
                </a:solidFill>
              </a:rPr>
              <a:t> </a:t>
            </a:r>
            <a:r>
              <a:rPr lang="de-DE" dirty="0" err="1" smtClean="0">
                <a:solidFill>
                  <a:schemeClr val="tx1"/>
                </a:solidFill>
              </a:rPr>
              <a:t>oriented</a:t>
            </a:r>
            <a:r>
              <a:rPr lang="de-DE" dirty="0" smtClean="0">
                <a:solidFill>
                  <a:schemeClr val="tx1"/>
                </a:solidFill>
              </a:rPr>
              <a:t> </a:t>
            </a:r>
            <a:r>
              <a:rPr lang="de-DE" dirty="0" err="1" smtClean="0">
                <a:solidFill>
                  <a:schemeClr val="tx1"/>
                </a:solidFill>
              </a:rPr>
              <a:t>company</a:t>
            </a:r>
            <a:r>
              <a:rPr lang="de-DE" dirty="0" smtClean="0">
                <a:solidFill>
                  <a:schemeClr val="tx1"/>
                </a:solidFill>
              </a:rPr>
              <a:t>, </a:t>
            </a:r>
            <a:r>
              <a:rPr lang="de-DE" dirty="0" err="1" smtClean="0">
                <a:solidFill>
                  <a:schemeClr val="tx1"/>
                </a:solidFill>
              </a:rPr>
              <a:t>embassy</a:t>
            </a:r>
            <a:r>
              <a:rPr lang="de-DE" dirty="0" smtClean="0">
                <a:solidFill>
                  <a:schemeClr val="tx1"/>
                </a:solidFill>
              </a:rPr>
              <a:t> </a:t>
            </a:r>
            <a:r>
              <a:rPr lang="de-DE" dirty="0" err="1" smtClean="0">
                <a:solidFill>
                  <a:schemeClr val="tx1"/>
                </a:solidFill>
              </a:rPr>
              <a:t>or</a:t>
            </a:r>
            <a:r>
              <a:rPr lang="de-DE" dirty="0" smtClean="0">
                <a:solidFill>
                  <a:schemeClr val="tx1"/>
                </a:solidFill>
              </a:rPr>
              <a:t> </a:t>
            </a:r>
            <a:r>
              <a:rPr lang="de-DE" dirty="0" err="1" smtClean="0">
                <a:solidFill>
                  <a:schemeClr val="tx1"/>
                </a:solidFill>
              </a:rPr>
              <a:t>government</a:t>
            </a:r>
            <a:r>
              <a:rPr lang="de-DE" dirty="0" smtClean="0">
                <a:solidFill>
                  <a:schemeClr val="tx1"/>
                </a:solidFill>
              </a:rPr>
              <a:t> </a:t>
            </a:r>
            <a:r>
              <a:rPr lang="de-DE" dirty="0" err="1" smtClean="0">
                <a:solidFill>
                  <a:schemeClr val="tx1"/>
                </a:solidFill>
              </a:rPr>
              <a:t>organization</a:t>
            </a:r>
            <a:r>
              <a:rPr lang="de-DE" dirty="0" smtClean="0">
                <a:solidFill>
                  <a:schemeClr val="tx1"/>
                </a:solidFill>
              </a:rPr>
              <a:t>)</a:t>
            </a:r>
            <a:endParaRPr lang="de-DE" dirty="0">
              <a:solidFill>
                <a:schemeClr val="tx1"/>
              </a:solidFill>
            </a:endParaRPr>
          </a:p>
        </p:txBody>
      </p:sp>
      <p:sp>
        <p:nvSpPr>
          <p:cNvPr id="4" name="Titel 1"/>
          <p:cNvSpPr>
            <a:spLocks noGrp="1"/>
          </p:cNvSpPr>
          <p:nvPr>
            <p:ph type="title"/>
          </p:nvPr>
        </p:nvSpPr>
        <p:spPr>
          <a:xfrm>
            <a:off x="467544" y="260648"/>
            <a:ext cx="8229600" cy="1600200"/>
          </a:xfrm>
        </p:spPr>
        <p:txBody>
          <a:bodyPr/>
          <a:lstStyle/>
          <a:p>
            <a:r>
              <a:rPr lang="de-DE" sz="3600" dirty="0" err="1" smtClean="0"/>
              <a:t>Component</a:t>
            </a:r>
            <a:r>
              <a:rPr lang="de-DE" sz="3600" dirty="0" smtClean="0"/>
              <a:t> 10: </a:t>
            </a:r>
            <a:r>
              <a:rPr lang="de-DE" sz="3600" dirty="0" err="1" smtClean="0"/>
              <a:t>Internships</a:t>
            </a:r>
            <a:r>
              <a:rPr lang="de-DE" sz="3600" dirty="0" smtClean="0"/>
              <a:t>/Service </a:t>
            </a:r>
            <a:r>
              <a:rPr lang="de-DE" sz="3600" dirty="0" err="1" smtClean="0"/>
              <a:t>learning</a:t>
            </a:r>
            <a:endParaRPr lang="de-DE"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7544" y="1988840"/>
            <a:ext cx="8229600" cy="4536504"/>
          </a:xfrm>
        </p:spPr>
        <p:txBody>
          <a:bodyPr/>
          <a:lstStyle/>
          <a:p>
            <a:r>
              <a:rPr lang="de-DE" dirty="0" smtClean="0">
                <a:solidFill>
                  <a:schemeClr val="tx1"/>
                </a:solidFill>
              </a:rPr>
              <a:t>General </a:t>
            </a:r>
            <a:r>
              <a:rPr lang="de-DE" dirty="0" err="1" smtClean="0">
                <a:solidFill>
                  <a:schemeClr val="tx1"/>
                </a:solidFill>
              </a:rPr>
              <a:t>website</a:t>
            </a:r>
            <a:r>
              <a:rPr lang="de-DE" dirty="0" smtClean="0">
                <a:solidFill>
                  <a:schemeClr val="tx1"/>
                </a:solidFill>
              </a:rPr>
              <a:t> </a:t>
            </a:r>
            <a:r>
              <a:rPr lang="de-DE" dirty="0" err="1" smtClean="0">
                <a:solidFill>
                  <a:schemeClr val="tx1"/>
                </a:solidFill>
              </a:rPr>
              <a:t>with</a:t>
            </a:r>
            <a:r>
              <a:rPr lang="de-DE" dirty="0" smtClean="0">
                <a:solidFill>
                  <a:schemeClr val="tx1"/>
                </a:solidFill>
              </a:rPr>
              <a:t> </a:t>
            </a:r>
            <a:r>
              <a:rPr lang="de-DE" dirty="0" err="1" smtClean="0">
                <a:solidFill>
                  <a:schemeClr val="tx1"/>
                </a:solidFill>
              </a:rPr>
              <a:t>information</a:t>
            </a:r>
            <a:endParaRPr lang="de-DE" dirty="0" smtClean="0">
              <a:solidFill>
                <a:schemeClr val="tx1"/>
              </a:solidFill>
            </a:endParaRPr>
          </a:p>
          <a:p>
            <a:r>
              <a:rPr lang="de-DE" dirty="0" smtClean="0">
                <a:solidFill>
                  <a:schemeClr val="tx1"/>
                </a:solidFill>
              </a:rPr>
              <a:t>Interactive </a:t>
            </a:r>
            <a:r>
              <a:rPr lang="de-DE" dirty="0" err="1" smtClean="0">
                <a:solidFill>
                  <a:schemeClr val="tx1"/>
                </a:solidFill>
              </a:rPr>
              <a:t>classrooms</a:t>
            </a:r>
            <a:r>
              <a:rPr lang="de-DE" dirty="0" smtClean="0">
                <a:solidFill>
                  <a:schemeClr val="tx1"/>
                </a:solidFill>
              </a:rPr>
              <a:t> (</a:t>
            </a:r>
            <a:r>
              <a:rPr lang="de-DE" dirty="0" err="1" smtClean="0">
                <a:solidFill>
                  <a:schemeClr val="tx1"/>
                </a:solidFill>
              </a:rPr>
              <a:t>moodle</a:t>
            </a:r>
            <a:r>
              <a:rPr lang="de-DE" dirty="0" smtClean="0">
                <a:solidFill>
                  <a:schemeClr val="tx1"/>
                </a:solidFill>
              </a:rPr>
              <a:t> </a:t>
            </a:r>
            <a:r>
              <a:rPr lang="de-DE" dirty="0" err="1" smtClean="0">
                <a:solidFill>
                  <a:schemeClr val="tx1"/>
                </a:solidFill>
              </a:rPr>
              <a:t>or</a:t>
            </a:r>
            <a:r>
              <a:rPr lang="de-DE" dirty="0" smtClean="0">
                <a:solidFill>
                  <a:schemeClr val="tx1"/>
                </a:solidFill>
              </a:rPr>
              <a:t> </a:t>
            </a:r>
            <a:r>
              <a:rPr lang="de-DE" dirty="0" err="1" smtClean="0">
                <a:solidFill>
                  <a:schemeClr val="tx1"/>
                </a:solidFill>
              </a:rPr>
              <a:t>other</a:t>
            </a:r>
            <a:r>
              <a:rPr lang="de-DE" dirty="0" smtClean="0">
                <a:solidFill>
                  <a:schemeClr val="tx1"/>
                </a:solidFill>
              </a:rPr>
              <a:t>) </a:t>
            </a:r>
            <a:r>
              <a:rPr lang="de-DE" dirty="0" err="1" smtClean="0">
                <a:solidFill>
                  <a:schemeClr val="tx1"/>
                </a:solidFill>
              </a:rPr>
              <a:t>for</a:t>
            </a:r>
            <a:r>
              <a:rPr lang="de-DE" dirty="0" smtClean="0">
                <a:solidFill>
                  <a:schemeClr val="tx1"/>
                </a:solidFill>
              </a:rPr>
              <a:t> </a:t>
            </a:r>
            <a:r>
              <a:rPr lang="de-DE" dirty="0" err="1" smtClean="0">
                <a:solidFill>
                  <a:schemeClr val="tx1"/>
                </a:solidFill>
              </a:rPr>
              <a:t>student</a:t>
            </a:r>
            <a:r>
              <a:rPr lang="de-DE" dirty="0" smtClean="0">
                <a:solidFill>
                  <a:schemeClr val="tx1"/>
                </a:solidFill>
              </a:rPr>
              <a:t> </a:t>
            </a:r>
            <a:r>
              <a:rPr lang="de-DE" dirty="0" err="1" smtClean="0">
                <a:solidFill>
                  <a:schemeClr val="tx1"/>
                </a:solidFill>
              </a:rPr>
              <a:t>interaction</a:t>
            </a:r>
            <a:r>
              <a:rPr lang="de-DE" dirty="0" smtClean="0">
                <a:solidFill>
                  <a:schemeClr val="tx1"/>
                </a:solidFill>
              </a:rPr>
              <a:t> (</a:t>
            </a:r>
            <a:r>
              <a:rPr lang="de-DE" dirty="0" err="1" smtClean="0">
                <a:solidFill>
                  <a:schemeClr val="tx1"/>
                </a:solidFill>
              </a:rPr>
              <a:t>wikis</a:t>
            </a:r>
            <a:r>
              <a:rPr lang="de-DE" dirty="0" smtClean="0">
                <a:solidFill>
                  <a:schemeClr val="tx1"/>
                </a:solidFill>
              </a:rPr>
              <a:t>, </a:t>
            </a:r>
            <a:r>
              <a:rPr lang="de-DE" dirty="0" err="1" smtClean="0">
                <a:solidFill>
                  <a:schemeClr val="tx1"/>
                </a:solidFill>
              </a:rPr>
              <a:t>choices</a:t>
            </a:r>
            <a:r>
              <a:rPr lang="de-DE" dirty="0" smtClean="0">
                <a:solidFill>
                  <a:schemeClr val="tx1"/>
                </a:solidFill>
              </a:rPr>
              <a:t>, </a:t>
            </a:r>
            <a:r>
              <a:rPr lang="de-DE" dirty="0" err="1" smtClean="0">
                <a:solidFill>
                  <a:schemeClr val="tx1"/>
                </a:solidFill>
              </a:rPr>
              <a:t>blogs</a:t>
            </a:r>
            <a:r>
              <a:rPr lang="de-DE" dirty="0" smtClean="0">
                <a:solidFill>
                  <a:schemeClr val="tx1"/>
                </a:solidFill>
              </a:rPr>
              <a:t>, </a:t>
            </a:r>
            <a:r>
              <a:rPr lang="de-DE" dirty="0" err="1" smtClean="0">
                <a:solidFill>
                  <a:schemeClr val="tx1"/>
                </a:solidFill>
              </a:rPr>
              <a:t>groups</a:t>
            </a:r>
            <a:r>
              <a:rPr lang="de-DE" dirty="0" smtClean="0">
                <a:solidFill>
                  <a:schemeClr val="tx1"/>
                </a:solidFill>
              </a:rPr>
              <a:t>, etc.)</a:t>
            </a:r>
          </a:p>
          <a:p>
            <a:r>
              <a:rPr lang="de-DE" dirty="0" err="1" smtClean="0">
                <a:solidFill>
                  <a:schemeClr val="tx1"/>
                </a:solidFill>
              </a:rPr>
              <a:t>Shared</a:t>
            </a:r>
            <a:r>
              <a:rPr lang="de-DE" dirty="0" smtClean="0">
                <a:solidFill>
                  <a:schemeClr val="tx1"/>
                </a:solidFill>
              </a:rPr>
              <a:t> </a:t>
            </a:r>
            <a:r>
              <a:rPr lang="de-DE" dirty="0" err="1" smtClean="0">
                <a:solidFill>
                  <a:schemeClr val="tx1"/>
                </a:solidFill>
              </a:rPr>
              <a:t>course</a:t>
            </a:r>
            <a:r>
              <a:rPr lang="de-DE" dirty="0" smtClean="0">
                <a:solidFill>
                  <a:schemeClr val="tx1"/>
                </a:solidFill>
              </a:rPr>
              <a:t> material</a:t>
            </a:r>
          </a:p>
          <a:p>
            <a:r>
              <a:rPr lang="de-DE" dirty="0" err="1" smtClean="0">
                <a:solidFill>
                  <a:schemeClr val="tx1"/>
                </a:solidFill>
              </a:rPr>
              <a:t>Thematic</a:t>
            </a:r>
            <a:r>
              <a:rPr lang="de-DE" dirty="0" smtClean="0">
                <a:solidFill>
                  <a:schemeClr val="tx1"/>
                </a:solidFill>
              </a:rPr>
              <a:t> </a:t>
            </a:r>
            <a:r>
              <a:rPr lang="de-DE" dirty="0" err="1" smtClean="0">
                <a:solidFill>
                  <a:schemeClr val="tx1"/>
                </a:solidFill>
              </a:rPr>
              <a:t>and</a:t>
            </a:r>
            <a:r>
              <a:rPr lang="de-DE" dirty="0" smtClean="0">
                <a:solidFill>
                  <a:schemeClr val="tx1"/>
                </a:solidFill>
              </a:rPr>
              <a:t> organisational </a:t>
            </a:r>
            <a:r>
              <a:rPr lang="de-DE" dirty="0" err="1" smtClean="0">
                <a:solidFill>
                  <a:schemeClr val="tx1"/>
                </a:solidFill>
              </a:rPr>
              <a:t>information</a:t>
            </a:r>
            <a:r>
              <a:rPr lang="de-DE" dirty="0" smtClean="0">
                <a:solidFill>
                  <a:schemeClr val="tx1"/>
                </a:solidFill>
              </a:rPr>
              <a:t> on </a:t>
            </a:r>
            <a:r>
              <a:rPr lang="de-DE" dirty="0" err="1" smtClean="0">
                <a:solidFill>
                  <a:schemeClr val="tx1"/>
                </a:solidFill>
              </a:rPr>
              <a:t>the</a:t>
            </a:r>
            <a:r>
              <a:rPr lang="de-DE" dirty="0" smtClean="0">
                <a:solidFill>
                  <a:schemeClr val="tx1"/>
                </a:solidFill>
              </a:rPr>
              <a:t> </a:t>
            </a:r>
            <a:r>
              <a:rPr lang="de-DE" dirty="0" err="1" smtClean="0">
                <a:solidFill>
                  <a:schemeClr val="tx1"/>
                </a:solidFill>
              </a:rPr>
              <a:t>symposia</a:t>
            </a:r>
            <a:endParaRPr lang="de-DE" dirty="0" smtClean="0">
              <a:solidFill>
                <a:schemeClr val="tx1"/>
              </a:solidFill>
            </a:endParaRPr>
          </a:p>
          <a:p>
            <a:r>
              <a:rPr lang="de-DE" dirty="0" smtClean="0">
                <a:solidFill>
                  <a:schemeClr val="tx1"/>
                </a:solidFill>
              </a:rPr>
              <a:t>Tools </a:t>
            </a:r>
            <a:r>
              <a:rPr lang="de-DE" dirty="0" err="1" smtClean="0">
                <a:solidFill>
                  <a:schemeClr val="tx1"/>
                </a:solidFill>
              </a:rPr>
              <a:t>for</a:t>
            </a:r>
            <a:r>
              <a:rPr lang="de-DE" dirty="0" smtClean="0">
                <a:solidFill>
                  <a:schemeClr val="tx1"/>
                </a:solidFill>
              </a:rPr>
              <a:t> </a:t>
            </a:r>
            <a:r>
              <a:rPr lang="de-DE" dirty="0" err="1" smtClean="0">
                <a:solidFill>
                  <a:schemeClr val="tx1"/>
                </a:solidFill>
              </a:rPr>
              <a:t>communications</a:t>
            </a:r>
            <a:r>
              <a:rPr lang="de-DE" dirty="0" smtClean="0">
                <a:solidFill>
                  <a:schemeClr val="tx1"/>
                </a:solidFill>
              </a:rPr>
              <a:t> </a:t>
            </a:r>
            <a:r>
              <a:rPr lang="de-DE" dirty="0" err="1" smtClean="0">
                <a:solidFill>
                  <a:schemeClr val="tx1"/>
                </a:solidFill>
              </a:rPr>
              <a:t>of</a:t>
            </a:r>
            <a:r>
              <a:rPr lang="de-DE" dirty="0" smtClean="0">
                <a:solidFill>
                  <a:schemeClr val="tx1"/>
                </a:solidFill>
              </a:rPr>
              <a:t> individual </a:t>
            </a:r>
            <a:r>
              <a:rPr lang="de-DE" dirty="0" err="1" smtClean="0">
                <a:solidFill>
                  <a:schemeClr val="tx1"/>
                </a:solidFill>
              </a:rPr>
              <a:t>participants</a:t>
            </a:r>
            <a:endParaRPr lang="de-DE" dirty="0" smtClean="0">
              <a:solidFill>
                <a:schemeClr val="tx1"/>
              </a:solidFill>
            </a:endParaRPr>
          </a:p>
          <a:p>
            <a:r>
              <a:rPr lang="de-DE" dirty="0" smtClean="0">
                <a:solidFill>
                  <a:schemeClr val="tx1"/>
                </a:solidFill>
              </a:rPr>
              <a:t>Links </a:t>
            </a:r>
            <a:r>
              <a:rPr lang="de-DE" dirty="0" err="1" smtClean="0">
                <a:solidFill>
                  <a:schemeClr val="tx1"/>
                </a:solidFill>
              </a:rPr>
              <a:t>to</a:t>
            </a:r>
            <a:r>
              <a:rPr lang="de-DE" dirty="0" smtClean="0">
                <a:solidFill>
                  <a:schemeClr val="tx1"/>
                </a:solidFill>
              </a:rPr>
              <a:t> </a:t>
            </a:r>
            <a:r>
              <a:rPr lang="de-DE" dirty="0" err="1" smtClean="0">
                <a:solidFill>
                  <a:schemeClr val="tx1"/>
                </a:solidFill>
              </a:rPr>
              <a:t>related</a:t>
            </a:r>
            <a:r>
              <a:rPr lang="de-DE" dirty="0" smtClean="0">
                <a:solidFill>
                  <a:schemeClr val="tx1"/>
                </a:solidFill>
              </a:rPr>
              <a:t> </a:t>
            </a:r>
            <a:r>
              <a:rPr lang="de-DE" dirty="0" err="1" smtClean="0">
                <a:solidFill>
                  <a:schemeClr val="tx1"/>
                </a:solidFill>
              </a:rPr>
              <a:t>sites</a:t>
            </a:r>
            <a:r>
              <a:rPr lang="de-DE" dirty="0" smtClean="0">
                <a:solidFill>
                  <a:schemeClr val="tx1"/>
                </a:solidFill>
              </a:rPr>
              <a:t> </a:t>
            </a:r>
            <a:r>
              <a:rPr lang="de-DE" dirty="0" err="1" smtClean="0">
                <a:solidFill>
                  <a:schemeClr val="tx1"/>
                </a:solidFill>
              </a:rPr>
              <a:t>and</a:t>
            </a:r>
            <a:r>
              <a:rPr lang="de-DE" dirty="0" smtClean="0">
                <a:solidFill>
                  <a:schemeClr val="tx1"/>
                </a:solidFill>
              </a:rPr>
              <a:t> </a:t>
            </a:r>
            <a:r>
              <a:rPr lang="de-DE" dirty="0" err="1" smtClean="0">
                <a:solidFill>
                  <a:schemeClr val="tx1"/>
                </a:solidFill>
              </a:rPr>
              <a:t>activities</a:t>
            </a:r>
            <a:endParaRPr lang="de-DE" dirty="0" smtClean="0">
              <a:solidFill>
                <a:schemeClr val="tx1"/>
              </a:solidFill>
            </a:endParaRPr>
          </a:p>
          <a:p>
            <a:r>
              <a:rPr lang="de-DE" dirty="0" err="1" smtClean="0">
                <a:solidFill>
                  <a:schemeClr val="tx1"/>
                </a:solidFill>
              </a:rPr>
              <a:t>Component</a:t>
            </a:r>
            <a:r>
              <a:rPr lang="de-DE" dirty="0" smtClean="0">
                <a:solidFill>
                  <a:schemeClr val="tx1"/>
                </a:solidFill>
              </a:rPr>
              <a:t> </a:t>
            </a:r>
            <a:r>
              <a:rPr lang="de-DE" dirty="0" err="1" smtClean="0">
                <a:solidFill>
                  <a:schemeClr val="tx1"/>
                </a:solidFill>
              </a:rPr>
              <a:t>and</a:t>
            </a:r>
            <a:r>
              <a:rPr lang="de-DE" dirty="0" smtClean="0">
                <a:solidFill>
                  <a:schemeClr val="tx1"/>
                </a:solidFill>
              </a:rPr>
              <a:t> </a:t>
            </a:r>
            <a:r>
              <a:rPr lang="de-DE" dirty="0" err="1" smtClean="0">
                <a:solidFill>
                  <a:schemeClr val="tx1"/>
                </a:solidFill>
              </a:rPr>
              <a:t>program</a:t>
            </a:r>
            <a:r>
              <a:rPr lang="de-DE" dirty="0" smtClean="0">
                <a:solidFill>
                  <a:schemeClr val="tx1"/>
                </a:solidFill>
              </a:rPr>
              <a:t> </a:t>
            </a:r>
            <a:r>
              <a:rPr lang="de-DE" dirty="0" err="1" smtClean="0">
                <a:solidFill>
                  <a:schemeClr val="tx1"/>
                </a:solidFill>
              </a:rPr>
              <a:t>evaluation</a:t>
            </a:r>
            <a:endParaRPr lang="de-DE" dirty="0" smtClean="0">
              <a:solidFill>
                <a:schemeClr val="tx1"/>
              </a:solidFill>
            </a:endParaRPr>
          </a:p>
          <a:p>
            <a:r>
              <a:rPr lang="de-DE" dirty="0" smtClean="0">
                <a:solidFill>
                  <a:schemeClr val="tx1"/>
                </a:solidFill>
              </a:rPr>
              <a:t>Video </a:t>
            </a:r>
            <a:r>
              <a:rPr lang="de-DE" dirty="0" err="1" smtClean="0">
                <a:solidFill>
                  <a:schemeClr val="tx1"/>
                </a:solidFill>
              </a:rPr>
              <a:t>Conferencing</a:t>
            </a:r>
            <a:endParaRPr lang="de-DE" dirty="0">
              <a:solidFill>
                <a:schemeClr val="tx1"/>
              </a:solidFill>
            </a:endParaRPr>
          </a:p>
        </p:txBody>
      </p:sp>
      <p:sp>
        <p:nvSpPr>
          <p:cNvPr id="4" name="Titel 1"/>
          <p:cNvSpPr>
            <a:spLocks noGrp="1"/>
          </p:cNvSpPr>
          <p:nvPr>
            <p:ph type="title"/>
          </p:nvPr>
        </p:nvSpPr>
        <p:spPr>
          <a:xfrm>
            <a:off x="467544" y="260648"/>
            <a:ext cx="8229600" cy="1600200"/>
          </a:xfrm>
        </p:spPr>
        <p:txBody>
          <a:bodyPr/>
          <a:lstStyle/>
          <a:p>
            <a:r>
              <a:rPr lang="de-DE" sz="3600" dirty="0" err="1" smtClean="0"/>
              <a:t>Component</a:t>
            </a:r>
            <a:r>
              <a:rPr lang="de-DE" sz="3600" dirty="0" smtClean="0"/>
              <a:t> 11: Digital </a:t>
            </a:r>
            <a:r>
              <a:rPr lang="de-DE" sz="3600" dirty="0" err="1" smtClean="0"/>
              <a:t>resources</a:t>
            </a:r>
            <a:r>
              <a:rPr lang="de-DE" sz="3600" dirty="0" smtClean="0"/>
              <a:t>, </a:t>
            </a:r>
            <a:r>
              <a:rPr lang="de-DE" sz="3600" dirty="0" err="1" smtClean="0"/>
              <a:t>website</a:t>
            </a:r>
            <a:r>
              <a:rPr lang="de-DE" sz="3600" dirty="0" smtClean="0"/>
              <a:t> </a:t>
            </a:r>
            <a:r>
              <a:rPr lang="de-DE" sz="3600" dirty="0" err="1" smtClean="0"/>
              <a:t>and</a:t>
            </a:r>
            <a:r>
              <a:rPr lang="de-DE" sz="3600" dirty="0" smtClean="0"/>
              <a:t> -tools</a:t>
            </a:r>
            <a:endParaRPr lang="de-DE"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1052736"/>
          </a:xfrm>
        </p:spPr>
        <p:txBody>
          <a:bodyPr/>
          <a:lstStyle/>
          <a:p>
            <a:r>
              <a:rPr lang="de-DE" sz="3600" dirty="0" smtClean="0"/>
              <a:t>Time Schedule (2012)</a:t>
            </a:r>
            <a:endParaRPr lang="de-DE" sz="3600" dirty="0"/>
          </a:p>
        </p:txBody>
      </p:sp>
      <p:graphicFrame>
        <p:nvGraphicFramePr>
          <p:cNvPr id="3" name="Tabelle 2"/>
          <p:cNvGraphicFramePr>
            <a:graphicFrameLocks noGrp="1"/>
          </p:cNvGraphicFramePr>
          <p:nvPr/>
        </p:nvGraphicFramePr>
        <p:xfrm>
          <a:off x="395537" y="1124744"/>
          <a:ext cx="8496944" cy="4711274"/>
        </p:xfrm>
        <a:graphic>
          <a:graphicData uri="http://schemas.openxmlformats.org/drawingml/2006/table">
            <a:tbl>
              <a:tblPr firstRow="1" bandRow="1">
                <a:tableStyleId>{5C22544A-7EE6-4342-B048-85BDC9FD1C3A}</a:tableStyleId>
              </a:tblPr>
              <a:tblGrid>
                <a:gridCol w="1699389"/>
                <a:gridCol w="2516099"/>
                <a:gridCol w="2810325"/>
                <a:gridCol w="1471131"/>
              </a:tblGrid>
              <a:tr h="348318">
                <a:tc>
                  <a:txBody>
                    <a:bodyPr/>
                    <a:lstStyle/>
                    <a:p>
                      <a:r>
                        <a:rPr lang="de-DE" dirty="0" smtClean="0"/>
                        <a:t>Time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Place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Component</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endParaRPr lang="de-DE"/>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870794">
                <a:tc>
                  <a:txBody>
                    <a:bodyPr/>
                    <a:lstStyle/>
                    <a:p>
                      <a:r>
                        <a:rPr lang="de-DE" dirty="0" smtClean="0"/>
                        <a:t>Winter  2012</a:t>
                      </a: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All </a:t>
                      </a:r>
                      <a:r>
                        <a:rPr lang="de-DE" dirty="0" err="1" smtClean="0"/>
                        <a:t>students</a:t>
                      </a:r>
                      <a:r>
                        <a:rPr lang="de-DE" dirty="0" smtClean="0"/>
                        <a:t> </a:t>
                      </a:r>
                      <a:r>
                        <a:rPr lang="de-DE" dirty="0" err="1" smtClean="0"/>
                        <a:t>at</a:t>
                      </a:r>
                      <a:r>
                        <a:rPr lang="de-DE" dirty="0" smtClean="0"/>
                        <a:t> </a:t>
                      </a:r>
                      <a:r>
                        <a:rPr lang="de-DE" dirty="0" err="1" smtClean="0"/>
                        <a:t>home</a:t>
                      </a:r>
                      <a:r>
                        <a:rPr lang="de-DE" dirty="0" smtClean="0"/>
                        <a:t> </a:t>
                      </a:r>
                      <a:r>
                        <a:rPr lang="de-DE" dirty="0" err="1" smtClean="0"/>
                        <a:t>institution</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BORDERscape</a:t>
                      </a:r>
                      <a:r>
                        <a:rPr lang="de-DE" dirty="0" smtClean="0"/>
                        <a:t> </a:t>
                      </a:r>
                      <a:r>
                        <a:rPr lang="de-DE" dirty="0" err="1" smtClean="0"/>
                        <a:t>pre-departure</a:t>
                      </a:r>
                      <a:r>
                        <a:rPr lang="de-DE" baseline="0" dirty="0" smtClean="0"/>
                        <a:t> </a:t>
                      </a:r>
                      <a:r>
                        <a:rPr lang="de-DE" baseline="0" dirty="0" err="1" smtClean="0"/>
                        <a:t>s</a:t>
                      </a:r>
                      <a:r>
                        <a:rPr lang="de-DE" dirty="0" err="1" smtClean="0"/>
                        <a:t>eminars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132033">
                <a:tc>
                  <a:txBody>
                    <a:bodyPr/>
                    <a:lstStyle/>
                    <a:p>
                      <a:r>
                        <a:rPr lang="de-DE" dirty="0" smtClean="0"/>
                        <a:t>Spring/ Summer 2012</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US </a:t>
                      </a:r>
                      <a:r>
                        <a:rPr lang="de-DE" dirty="0" err="1" smtClean="0"/>
                        <a:t>students</a:t>
                      </a:r>
                      <a:r>
                        <a:rPr lang="de-DE" dirty="0" smtClean="0"/>
                        <a:t> in Europe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275536">
                <a:tc>
                  <a:txBody>
                    <a:bodyPr/>
                    <a:lstStyle/>
                    <a:p>
                      <a:r>
                        <a:rPr lang="de-DE" dirty="0" smtClean="0"/>
                        <a:t>Fall </a:t>
                      </a:r>
                      <a:r>
                        <a:rPr lang="de-DE" baseline="0" dirty="0" smtClean="0"/>
                        <a:t>2012</a:t>
                      </a:r>
                    </a:p>
                    <a:p>
                      <a:endParaRPr lang="de-DE" baseline="0" dirty="0" smtClean="0"/>
                    </a:p>
                    <a:p>
                      <a:endParaRPr lang="de-DE" baseline="0" dirty="0" smtClean="0"/>
                    </a:p>
                    <a:p>
                      <a:endParaRPr lang="de-DE" baseline="0" dirty="0" smtClean="0"/>
                    </a:p>
                    <a:p>
                      <a:endParaRPr lang="de-DE" baseline="0" dirty="0" smtClean="0"/>
                    </a:p>
                    <a:p>
                      <a:endParaRPr lang="de-DE" baseline="0" dirty="0" smtClean="0"/>
                    </a:p>
                    <a:p>
                      <a:r>
                        <a:rPr lang="de-DE" baseline="0" dirty="0" err="1" smtClean="0"/>
                        <a:t>October</a:t>
                      </a:r>
                      <a:r>
                        <a:rPr lang="de-DE" baseline="0" dirty="0" smtClean="0"/>
                        <a:t> 2012</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EU </a:t>
                      </a:r>
                      <a:r>
                        <a:rPr lang="de-DE" dirty="0" err="1" smtClean="0"/>
                        <a:t>students</a:t>
                      </a:r>
                      <a:r>
                        <a:rPr lang="de-DE" dirty="0" smtClean="0"/>
                        <a:t> in USA</a:t>
                      </a:r>
                    </a:p>
                    <a:p>
                      <a:endParaRPr lang="de-DE" dirty="0" smtClean="0"/>
                    </a:p>
                    <a:p>
                      <a:endParaRPr lang="de-DE" dirty="0" smtClean="0"/>
                    </a:p>
                    <a:p>
                      <a:endParaRPr lang="de-DE" dirty="0" smtClean="0"/>
                    </a:p>
                    <a:p>
                      <a:endParaRPr lang="de-DE" dirty="0" smtClean="0"/>
                    </a:p>
                    <a:p>
                      <a:endParaRPr lang="de-DE" dirty="0" smtClean="0"/>
                    </a:p>
                    <a:p>
                      <a:r>
                        <a:rPr lang="de-DE" dirty="0" smtClean="0"/>
                        <a:t>Seattle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Char char="•"/>
                      </a:pPr>
                      <a:r>
                        <a:rPr lang="de-DE" baseline="0" dirty="0" smtClean="0"/>
                        <a:t> Student Symposium</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r>
                        <a:rPr lang="de-DE" dirty="0" smtClean="0"/>
                        <a:t>10 </a:t>
                      </a:r>
                      <a:r>
                        <a:rPr lang="de-DE" dirty="0" err="1" smtClean="0"/>
                        <a:t>days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
        <p:nvSpPr>
          <p:cNvPr id="4" name="Textfeld 3"/>
          <p:cNvSpPr txBox="1"/>
          <p:nvPr/>
        </p:nvSpPr>
        <p:spPr>
          <a:xfrm>
            <a:off x="1691680" y="6093296"/>
            <a:ext cx="1800200" cy="369332"/>
          </a:xfrm>
          <a:prstGeom prst="rect">
            <a:avLst/>
          </a:prstGeom>
          <a:noFill/>
          <a:ln>
            <a:solidFill>
              <a:schemeClr val="tx1"/>
            </a:solidFill>
            <a:prstDash val="solid"/>
          </a:ln>
        </p:spPr>
        <p:txBody>
          <a:bodyPr wrap="square" rtlCol="0">
            <a:spAutoFit/>
          </a:bodyPr>
          <a:lstStyle/>
          <a:p>
            <a:r>
              <a:rPr lang="de-DE" dirty="0" smtClean="0"/>
              <a:t>( ) ECTS </a:t>
            </a:r>
            <a:r>
              <a:rPr lang="de-DE" dirty="0" err="1" smtClean="0"/>
              <a:t>points</a:t>
            </a:r>
            <a:endParaRPr lang="de-D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720080"/>
          </a:xfrm>
        </p:spPr>
        <p:txBody>
          <a:bodyPr/>
          <a:lstStyle/>
          <a:p>
            <a:r>
              <a:rPr lang="de-DE" sz="3600" dirty="0" smtClean="0"/>
              <a:t>Time Schedule (2013)</a:t>
            </a:r>
            <a:endParaRPr lang="de-DE" sz="3600" dirty="0"/>
          </a:p>
        </p:txBody>
      </p:sp>
      <p:graphicFrame>
        <p:nvGraphicFramePr>
          <p:cNvPr id="3" name="Tabelle 2"/>
          <p:cNvGraphicFramePr>
            <a:graphicFrameLocks noGrp="1"/>
          </p:cNvGraphicFramePr>
          <p:nvPr/>
        </p:nvGraphicFramePr>
        <p:xfrm>
          <a:off x="467545" y="980728"/>
          <a:ext cx="8352927" cy="5577840"/>
        </p:xfrm>
        <a:graphic>
          <a:graphicData uri="http://schemas.openxmlformats.org/drawingml/2006/table">
            <a:tbl>
              <a:tblPr firstRow="1" bandRow="1">
                <a:tableStyleId>{5C22544A-7EE6-4342-B048-85BDC9FD1C3A}</a:tableStyleId>
              </a:tblPr>
              <a:tblGrid>
                <a:gridCol w="1584175"/>
                <a:gridCol w="2559863"/>
                <a:gridCol w="2762692"/>
                <a:gridCol w="1446197"/>
              </a:tblGrid>
              <a:tr h="348318">
                <a:tc>
                  <a:txBody>
                    <a:bodyPr/>
                    <a:lstStyle/>
                    <a:p>
                      <a:r>
                        <a:rPr lang="de-DE" dirty="0" smtClean="0"/>
                        <a:t>Time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Place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Component</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endParaRPr lang="de-DE"/>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870794">
                <a:tc>
                  <a:txBody>
                    <a:bodyPr/>
                    <a:lstStyle/>
                    <a:p>
                      <a:r>
                        <a:rPr lang="de-DE" dirty="0" smtClean="0"/>
                        <a:t>Winter  2013</a:t>
                      </a:r>
                    </a:p>
                    <a:p>
                      <a:endParaRPr lang="de-DE" dirty="0" smtClean="0"/>
                    </a:p>
                    <a:p>
                      <a:endParaRPr lang="de-DE" dirty="0" smtClean="0"/>
                    </a:p>
                    <a:p>
                      <a:r>
                        <a:rPr lang="de-DE" dirty="0" err="1" smtClean="0"/>
                        <a:t>January</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All </a:t>
                      </a:r>
                      <a:r>
                        <a:rPr lang="de-DE" dirty="0" err="1" smtClean="0"/>
                        <a:t>students</a:t>
                      </a:r>
                      <a:r>
                        <a:rPr lang="de-DE" dirty="0" smtClean="0"/>
                        <a:t> </a:t>
                      </a:r>
                      <a:r>
                        <a:rPr lang="de-DE" dirty="0" err="1" smtClean="0"/>
                        <a:t>at</a:t>
                      </a:r>
                      <a:r>
                        <a:rPr lang="de-DE" dirty="0" smtClean="0"/>
                        <a:t> </a:t>
                      </a:r>
                      <a:r>
                        <a:rPr lang="de-DE" dirty="0" err="1" smtClean="0"/>
                        <a:t>home</a:t>
                      </a:r>
                      <a:r>
                        <a:rPr lang="de-DE" dirty="0" smtClean="0"/>
                        <a:t> </a:t>
                      </a:r>
                      <a:r>
                        <a:rPr lang="de-DE" dirty="0" err="1" smtClean="0"/>
                        <a:t>institution</a:t>
                      </a:r>
                      <a:endParaRPr lang="de-DE" dirty="0" smtClean="0"/>
                    </a:p>
                    <a:p>
                      <a:endParaRPr lang="de-DE" dirty="0" smtClean="0"/>
                    </a:p>
                    <a:p>
                      <a:r>
                        <a:rPr lang="de-DE" dirty="0" smtClean="0"/>
                        <a:t>Berlin, </a:t>
                      </a:r>
                      <a:r>
                        <a:rPr lang="de-DE" dirty="0" err="1" smtClean="0"/>
                        <a:t>Corv</a:t>
                      </a:r>
                      <a:r>
                        <a:rPr lang="de-DE" dirty="0" smtClean="0"/>
                        <a:t>., </a:t>
                      </a:r>
                      <a:r>
                        <a:rPr lang="de-DE" dirty="0" err="1" smtClean="0"/>
                        <a:t>Warsaw</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BORDERscape</a:t>
                      </a:r>
                      <a:r>
                        <a:rPr lang="de-DE" dirty="0" smtClean="0"/>
                        <a:t> </a:t>
                      </a:r>
                      <a:r>
                        <a:rPr lang="de-DE" dirty="0" err="1" smtClean="0"/>
                        <a:t>pre-departure</a:t>
                      </a:r>
                      <a:r>
                        <a:rPr lang="de-DE" baseline="0" dirty="0" smtClean="0"/>
                        <a:t> </a:t>
                      </a:r>
                      <a:r>
                        <a:rPr lang="de-DE" baseline="0" dirty="0" err="1" smtClean="0"/>
                        <a:t>s</a:t>
                      </a:r>
                      <a:r>
                        <a:rPr lang="de-DE" dirty="0" err="1" smtClean="0"/>
                        <a:t>eminars</a:t>
                      </a:r>
                      <a:endParaRPr lang="de-DE" dirty="0" smtClean="0"/>
                    </a:p>
                    <a:p>
                      <a:endParaRPr lang="de-DE" dirty="0" smtClean="0"/>
                    </a:p>
                    <a:p>
                      <a:r>
                        <a:rPr lang="de-DE" dirty="0" err="1" smtClean="0"/>
                        <a:t>Colloquia</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r>
                        <a:rPr lang="de-DE" dirty="0" smtClean="0"/>
                        <a:t>1-2 </a:t>
                      </a:r>
                      <a:r>
                        <a:rPr lang="de-DE" dirty="0" err="1" smtClean="0"/>
                        <a:t>days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132033">
                <a:tc>
                  <a:txBody>
                    <a:bodyPr/>
                    <a:lstStyle/>
                    <a:p>
                      <a:r>
                        <a:rPr lang="de-DE" dirty="0" smtClean="0"/>
                        <a:t>Spring/ Summer 2013</a:t>
                      </a:r>
                    </a:p>
                    <a:p>
                      <a:endParaRPr lang="de-DE" dirty="0" smtClean="0"/>
                    </a:p>
                    <a:p>
                      <a:endParaRPr lang="de-DE" dirty="0" smtClean="0"/>
                    </a:p>
                    <a:p>
                      <a:endParaRPr lang="de-DE" dirty="0" smtClean="0"/>
                    </a:p>
                    <a:p>
                      <a:endParaRPr lang="de-DE" dirty="0" smtClean="0"/>
                    </a:p>
                    <a:p>
                      <a:r>
                        <a:rPr lang="de-DE" dirty="0" smtClean="0"/>
                        <a:t>April 2013</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US </a:t>
                      </a:r>
                      <a:r>
                        <a:rPr lang="de-DE" dirty="0" err="1" smtClean="0"/>
                        <a:t>students</a:t>
                      </a:r>
                      <a:r>
                        <a:rPr lang="de-DE" dirty="0" smtClean="0"/>
                        <a:t> in Europe</a:t>
                      </a:r>
                    </a:p>
                    <a:p>
                      <a:endParaRPr lang="de-DE" dirty="0" smtClean="0"/>
                    </a:p>
                    <a:p>
                      <a:endParaRPr lang="de-DE" dirty="0" smtClean="0"/>
                    </a:p>
                    <a:p>
                      <a:endParaRPr lang="de-DE" dirty="0" smtClean="0"/>
                    </a:p>
                    <a:p>
                      <a:endParaRPr lang="de-DE" dirty="0" smtClean="0"/>
                    </a:p>
                    <a:p>
                      <a:endParaRPr lang="de-DE" dirty="0" smtClean="0"/>
                    </a:p>
                    <a:p>
                      <a:r>
                        <a:rPr lang="de-DE" dirty="0" smtClean="0"/>
                        <a:t>Berlin</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Char char="•"/>
                      </a:pPr>
                      <a:r>
                        <a:rPr lang="de-DE" baseline="0" dirty="0" smtClean="0"/>
                        <a:t> Student Symposium</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10 </a:t>
                      </a:r>
                      <a:r>
                        <a:rPr lang="de-DE" dirty="0" err="1" smtClean="0"/>
                        <a:t>days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275536">
                <a:tc>
                  <a:txBody>
                    <a:bodyPr/>
                    <a:lstStyle/>
                    <a:p>
                      <a:r>
                        <a:rPr lang="de-DE" dirty="0" smtClean="0"/>
                        <a:t>Fall</a:t>
                      </a:r>
                      <a:r>
                        <a:rPr lang="de-DE" baseline="0" dirty="0" smtClean="0"/>
                        <a:t> 2013</a:t>
                      </a:r>
                    </a:p>
                    <a:p>
                      <a:endParaRPr lang="de-DE" baseline="0" dirty="0" smtClean="0"/>
                    </a:p>
                    <a:p>
                      <a:endParaRPr lang="de-DE" baseline="0" dirty="0" smtClean="0"/>
                    </a:p>
                    <a:p>
                      <a:endParaRPr lang="de-DE" baseline="0" dirty="0" smtClean="0"/>
                    </a:p>
                    <a:p>
                      <a:endParaRPr lang="de-DE" baseline="0" dirty="0" smtClean="0"/>
                    </a:p>
                    <a:p>
                      <a:endParaRPr lang="de-DE" baseline="0" dirty="0" smtClean="0"/>
                    </a:p>
                    <a:p>
                      <a:r>
                        <a:rPr lang="de-DE" baseline="0" dirty="0" err="1" smtClean="0"/>
                        <a:t>October</a:t>
                      </a:r>
                      <a:endParaRPr lang="de-DE" baseline="0"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EU </a:t>
                      </a:r>
                      <a:r>
                        <a:rPr lang="de-DE" dirty="0" err="1" smtClean="0"/>
                        <a:t>students</a:t>
                      </a:r>
                      <a:r>
                        <a:rPr lang="de-DE" dirty="0" smtClean="0"/>
                        <a:t> in USA</a:t>
                      </a:r>
                    </a:p>
                    <a:p>
                      <a:endParaRPr lang="de-DE" dirty="0" smtClean="0"/>
                    </a:p>
                    <a:p>
                      <a:endParaRPr lang="de-DE" dirty="0" smtClean="0"/>
                    </a:p>
                    <a:p>
                      <a:endParaRPr lang="de-DE" dirty="0" smtClean="0"/>
                    </a:p>
                    <a:p>
                      <a:endParaRPr lang="de-DE" dirty="0" smtClean="0"/>
                    </a:p>
                    <a:p>
                      <a:r>
                        <a:rPr lang="de-DE" dirty="0" err="1" smtClean="0"/>
                        <a:t>Corvallis</a:t>
                      </a:r>
                      <a:r>
                        <a:rPr lang="de-DE" dirty="0" smtClean="0"/>
                        <a:t>, Seattle, </a:t>
                      </a:r>
                      <a:r>
                        <a:rPr lang="de-DE" dirty="0" err="1" smtClean="0"/>
                        <a:t>Warsaw</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None/>
                      </a:pPr>
                      <a:r>
                        <a:rPr lang="de-DE" baseline="0" dirty="0" err="1" smtClean="0"/>
                        <a:t>Colloquia</a:t>
                      </a:r>
                      <a:endParaRPr lang="de-DE" baseline="0"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r>
                        <a:rPr lang="de-DE" dirty="0" smtClean="0"/>
                        <a:t>1-2 </a:t>
                      </a:r>
                      <a:r>
                        <a:rPr lang="de-DE" dirty="0" err="1" smtClean="0"/>
                        <a:t>days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720080"/>
          </a:xfrm>
        </p:spPr>
        <p:txBody>
          <a:bodyPr/>
          <a:lstStyle/>
          <a:p>
            <a:r>
              <a:rPr lang="de-DE" sz="3600" dirty="0" smtClean="0"/>
              <a:t>Time Schedule (2014)</a:t>
            </a:r>
            <a:endParaRPr lang="de-DE" sz="3600" dirty="0"/>
          </a:p>
        </p:txBody>
      </p:sp>
      <p:graphicFrame>
        <p:nvGraphicFramePr>
          <p:cNvPr id="4" name="Tabelle 3"/>
          <p:cNvGraphicFramePr>
            <a:graphicFrameLocks noGrp="1"/>
          </p:cNvGraphicFramePr>
          <p:nvPr/>
        </p:nvGraphicFramePr>
        <p:xfrm>
          <a:off x="395537" y="1124744"/>
          <a:ext cx="8496944" cy="4711274"/>
        </p:xfrm>
        <a:graphic>
          <a:graphicData uri="http://schemas.openxmlformats.org/drawingml/2006/table">
            <a:tbl>
              <a:tblPr firstRow="1" bandRow="1">
                <a:tableStyleId>{5C22544A-7EE6-4342-B048-85BDC9FD1C3A}</a:tableStyleId>
              </a:tblPr>
              <a:tblGrid>
                <a:gridCol w="1699389"/>
                <a:gridCol w="2516099"/>
                <a:gridCol w="2810325"/>
                <a:gridCol w="1471131"/>
              </a:tblGrid>
              <a:tr h="348318">
                <a:tc>
                  <a:txBody>
                    <a:bodyPr/>
                    <a:lstStyle/>
                    <a:p>
                      <a:r>
                        <a:rPr lang="de-DE" dirty="0" smtClean="0"/>
                        <a:t>Time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Place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Component</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endParaRPr lang="de-DE"/>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870794">
                <a:tc>
                  <a:txBody>
                    <a:bodyPr/>
                    <a:lstStyle/>
                    <a:p>
                      <a:r>
                        <a:rPr lang="de-DE" dirty="0" smtClean="0"/>
                        <a:t>Winter  2014</a:t>
                      </a: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All </a:t>
                      </a:r>
                      <a:r>
                        <a:rPr lang="de-DE" dirty="0" err="1" smtClean="0"/>
                        <a:t>students</a:t>
                      </a:r>
                      <a:r>
                        <a:rPr lang="de-DE" dirty="0" smtClean="0"/>
                        <a:t> </a:t>
                      </a:r>
                      <a:r>
                        <a:rPr lang="de-DE" dirty="0" err="1" smtClean="0"/>
                        <a:t>at</a:t>
                      </a:r>
                      <a:r>
                        <a:rPr lang="de-DE" dirty="0" smtClean="0"/>
                        <a:t> </a:t>
                      </a:r>
                      <a:r>
                        <a:rPr lang="de-DE" dirty="0" err="1" smtClean="0"/>
                        <a:t>home</a:t>
                      </a:r>
                      <a:r>
                        <a:rPr lang="de-DE" dirty="0" smtClean="0"/>
                        <a:t> </a:t>
                      </a:r>
                      <a:r>
                        <a:rPr lang="de-DE" dirty="0" err="1" smtClean="0"/>
                        <a:t>institution</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BORDERscape</a:t>
                      </a:r>
                      <a:r>
                        <a:rPr lang="de-DE" dirty="0" smtClean="0"/>
                        <a:t> </a:t>
                      </a:r>
                      <a:r>
                        <a:rPr lang="de-DE" dirty="0" err="1" smtClean="0"/>
                        <a:t>pre-departure</a:t>
                      </a:r>
                      <a:r>
                        <a:rPr lang="de-DE" baseline="0" dirty="0" smtClean="0"/>
                        <a:t> </a:t>
                      </a:r>
                      <a:r>
                        <a:rPr lang="de-DE" baseline="0" dirty="0" err="1" smtClean="0"/>
                        <a:t>s</a:t>
                      </a:r>
                      <a:r>
                        <a:rPr lang="de-DE" dirty="0" err="1" smtClean="0"/>
                        <a:t>eminars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132033">
                <a:tc>
                  <a:txBody>
                    <a:bodyPr/>
                    <a:lstStyle/>
                    <a:p>
                      <a:r>
                        <a:rPr lang="de-DE" dirty="0" smtClean="0"/>
                        <a:t>Spring/ Summer 2014</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US </a:t>
                      </a:r>
                      <a:r>
                        <a:rPr lang="de-DE" dirty="0" err="1" smtClean="0"/>
                        <a:t>students</a:t>
                      </a:r>
                      <a:r>
                        <a:rPr lang="de-DE" dirty="0" smtClean="0"/>
                        <a:t> in Europe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275536">
                <a:tc>
                  <a:txBody>
                    <a:bodyPr/>
                    <a:lstStyle/>
                    <a:p>
                      <a:r>
                        <a:rPr lang="de-DE" dirty="0" smtClean="0"/>
                        <a:t>Fall </a:t>
                      </a:r>
                      <a:r>
                        <a:rPr lang="de-DE" baseline="0" dirty="0" smtClean="0"/>
                        <a:t>2014</a:t>
                      </a:r>
                    </a:p>
                    <a:p>
                      <a:endParaRPr lang="de-DE" baseline="0" dirty="0" smtClean="0"/>
                    </a:p>
                    <a:p>
                      <a:endParaRPr lang="de-DE" baseline="0" dirty="0" smtClean="0"/>
                    </a:p>
                    <a:p>
                      <a:endParaRPr lang="de-DE" baseline="0" dirty="0" smtClean="0"/>
                    </a:p>
                    <a:p>
                      <a:endParaRPr lang="de-DE" baseline="0" dirty="0" smtClean="0"/>
                    </a:p>
                    <a:p>
                      <a:endParaRPr lang="de-DE" baseline="0" dirty="0" smtClean="0"/>
                    </a:p>
                    <a:p>
                      <a:r>
                        <a:rPr lang="de-DE" baseline="0" dirty="0" err="1" smtClean="0"/>
                        <a:t>October</a:t>
                      </a:r>
                      <a:r>
                        <a:rPr lang="de-DE" baseline="0" dirty="0" smtClean="0"/>
                        <a:t> 2014</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EU </a:t>
                      </a:r>
                      <a:r>
                        <a:rPr lang="de-DE" dirty="0" err="1" smtClean="0"/>
                        <a:t>students</a:t>
                      </a:r>
                      <a:r>
                        <a:rPr lang="de-DE" dirty="0" smtClean="0"/>
                        <a:t> in USA</a:t>
                      </a:r>
                    </a:p>
                    <a:p>
                      <a:endParaRPr lang="de-DE" dirty="0" smtClean="0"/>
                    </a:p>
                    <a:p>
                      <a:endParaRPr lang="de-DE" dirty="0" smtClean="0"/>
                    </a:p>
                    <a:p>
                      <a:endParaRPr lang="de-DE" dirty="0" smtClean="0"/>
                    </a:p>
                    <a:p>
                      <a:endParaRPr lang="de-DE" dirty="0" smtClean="0"/>
                    </a:p>
                    <a:p>
                      <a:endParaRPr lang="de-DE" dirty="0" smtClean="0"/>
                    </a:p>
                    <a:p>
                      <a:r>
                        <a:rPr lang="de-DE" dirty="0" err="1" smtClean="0"/>
                        <a:t>Corvallis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Char char="•"/>
                      </a:pPr>
                      <a:r>
                        <a:rPr lang="de-DE" baseline="0" dirty="0" smtClean="0"/>
                        <a:t> Student Symposium</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r>
                        <a:rPr lang="de-DE" dirty="0" smtClean="0"/>
                        <a:t>10 </a:t>
                      </a:r>
                      <a:r>
                        <a:rPr lang="de-DE" dirty="0" err="1" smtClean="0"/>
                        <a:t>days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720080"/>
          </a:xfrm>
        </p:spPr>
        <p:txBody>
          <a:bodyPr/>
          <a:lstStyle/>
          <a:p>
            <a:r>
              <a:rPr lang="de-DE" sz="3600" dirty="0" smtClean="0"/>
              <a:t>Time Schedule (2015)</a:t>
            </a:r>
            <a:endParaRPr lang="de-DE" sz="3600" dirty="0"/>
          </a:p>
        </p:txBody>
      </p:sp>
      <p:graphicFrame>
        <p:nvGraphicFramePr>
          <p:cNvPr id="3" name="Tabelle 2"/>
          <p:cNvGraphicFramePr>
            <a:graphicFrameLocks noGrp="1"/>
          </p:cNvGraphicFramePr>
          <p:nvPr/>
        </p:nvGraphicFramePr>
        <p:xfrm>
          <a:off x="467545" y="980728"/>
          <a:ext cx="8352927" cy="5577840"/>
        </p:xfrm>
        <a:graphic>
          <a:graphicData uri="http://schemas.openxmlformats.org/drawingml/2006/table">
            <a:tbl>
              <a:tblPr firstRow="1" bandRow="1">
                <a:tableStyleId>{5C22544A-7EE6-4342-B048-85BDC9FD1C3A}</a:tableStyleId>
              </a:tblPr>
              <a:tblGrid>
                <a:gridCol w="1368151"/>
                <a:gridCol w="2808312"/>
                <a:gridCol w="2730267"/>
                <a:gridCol w="1446197"/>
              </a:tblGrid>
              <a:tr h="348318">
                <a:tc>
                  <a:txBody>
                    <a:bodyPr/>
                    <a:lstStyle/>
                    <a:p>
                      <a:r>
                        <a:rPr lang="de-DE" dirty="0" smtClean="0"/>
                        <a:t>Time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Place</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Component</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endParaRPr lang="de-DE"/>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870794">
                <a:tc>
                  <a:txBody>
                    <a:bodyPr/>
                    <a:lstStyle/>
                    <a:p>
                      <a:r>
                        <a:rPr lang="de-DE" dirty="0" smtClean="0"/>
                        <a:t>Winter  2015</a:t>
                      </a:r>
                    </a:p>
                    <a:p>
                      <a:endParaRPr lang="de-DE" dirty="0" smtClean="0"/>
                    </a:p>
                    <a:p>
                      <a:r>
                        <a:rPr lang="de-DE" dirty="0" err="1" smtClean="0"/>
                        <a:t>January</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All </a:t>
                      </a:r>
                      <a:r>
                        <a:rPr lang="de-DE" dirty="0" err="1" smtClean="0"/>
                        <a:t>students</a:t>
                      </a:r>
                      <a:r>
                        <a:rPr lang="de-DE" dirty="0" smtClean="0"/>
                        <a:t> </a:t>
                      </a:r>
                      <a:r>
                        <a:rPr lang="de-DE" dirty="0" err="1" smtClean="0"/>
                        <a:t>at</a:t>
                      </a:r>
                      <a:r>
                        <a:rPr lang="de-DE" dirty="0" smtClean="0"/>
                        <a:t> </a:t>
                      </a:r>
                      <a:r>
                        <a:rPr lang="de-DE" dirty="0" err="1" smtClean="0"/>
                        <a:t>home</a:t>
                      </a:r>
                      <a:r>
                        <a:rPr lang="de-DE" dirty="0" smtClean="0"/>
                        <a:t> </a:t>
                      </a:r>
                      <a:r>
                        <a:rPr lang="de-DE" dirty="0" err="1" smtClean="0"/>
                        <a:t>institution</a:t>
                      </a:r>
                      <a:endParaRPr lang="de-DE" dirty="0" smtClean="0"/>
                    </a:p>
                    <a:p>
                      <a:endParaRPr lang="de-DE" dirty="0" smtClean="0"/>
                    </a:p>
                    <a:p>
                      <a:r>
                        <a:rPr lang="de-DE" dirty="0" smtClean="0"/>
                        <a:t>Berlin, Seattle,</a:t>
                      </a:r>
                      <a:r>
                        <a:rPr lang="de-DE" baseline="0" dirty="0" smtClean="0"/>
                        <a:t> </a:t>
                      </a:r>
                      <a:r>
                        <a:rPr lang="de-DE" dirty="0" err="1" smtClean="0"/>
                        <a:t>Warsaw</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err="1" smtClean="0"/>
                        <a:t>BORDERscape</a:t>
                      </a:r>
                      <a:r>
                        <a:rPr lang="de-DE" dirty="0" smtClean="0"/>
                        <a:t> </a:t>
                      </a:r>
                      <a:r>
                        <a:rPr lang="de-DE" dirty="0" err="1" smtClean="0"/>
                        <a:t>pre-departure</a:t>
                      </a:r>
                      <a:r>
                        <a:rPr lang="de-DE" baseline="0" dirty="0" smtClean="0"/>
                        <a:t> </a:t>
                      </a:r>
                      <a:r>
                        <a:rPr lang="de-DE" baseline="0" dirty="0" err="1" smtClean="0"/>
                        <a:t>s</a:t>
                      </a:r>
                      <a:r>
                        <a:rPr lang="de-DE" dirty="0" err="1" smtClean="0"/>
                        <a:t>eminars</a:t>
                      </a:r>
                      <a:endParaRPr lang="de-DE" dirty="0" smtClean="0"/>
                    </a:p>
                    <a:p>
                      <a:endParaRPr lang="de-DE" dirty="0" smtClean="0"/>
                    </a:p>
                    <a:p>
                      <a:r>
                        <a:rPr lang="de-DE" dirty="0" err="1" smtClean="0"/>
                        <a:t>Colloquia</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r>
                        <a:rPr lang="de-DE" dirty="0" smtClean="0"/>
                        <a:t>1-2 </a:t>
                      </a:r>
                      <a:r>
                        <a:rPr lang="de-DE" dirty="0" err="1" smtClean="0"/>
                        <a:t>days</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132033">
                <a:tc>
                  <a:txBody>
                    <a:bodyPr/>
                    <a:lstStyle/>
                    <a:p>
                      <a:r>
                        <a:rPr lang="de-DE" dirty="0" smtClean="0"/>
                        <a:t>Spring/ Summer 2015</a:t>
                      </a:r>
                    </a:p>
                    <a:p>
                      <a:endParaRPr lang="de-DE" dirty="0" smtClean="0"/>
                    </a:p>
                    <a:p>
                      <a:endParaRPr lang="de-DE" dirty="0" smtClean="0"/>
                    </a:p>
                    <a:p>
                      <a:endParaRPr lang="de-DE" dirty="0" smtClean="0"/>
                    </a:p>
                    <a:p>
                      <a:r>
                        <a:rPr lang="de-DE" dirty="0" smtClean="0"/>
                        <a:t>April 2015</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US </a:t>
                      </a:r>
                      <a:r>
                        <a:rPr lang="de-DE" dirty="0" err="1" smtClean="0"/>
                        <a:t>students</a:t>
                      </a:r>
                      <a:r>
                        <a:rPr lang="de-DE" dirty="0" smtClean="0"/>
                        <a:t> in Europe</a:t>
                      </a:r>
                    </a:p>
                    <a:p>
                      <a:endParaRPr lang="de-DE" dirty="0" smtClean="0"/>
                    </a:p>
                    <a:p>
                      <a:endParaRPr lang="de-DE" dirty="0" smtClean="0"/>
                    </a:p>
                    <a:p>
                      <a:endParaRPr lang="de-DE" dirty="0" smtClean="0"/>
                    </a:p>
                    <a:p>
                      <a:endParaRPr lang="de-DE" dirty="0" smtClean="0"/>
                    </a:p>
                    <a:p>
                      <a:endParaRPr lang="de-DE" dirty="0" smtClean="0"/>
                    </a:p>
                    <a:p>
                      <a:r>
                        <a:rPr lang="de-DE" dirty="0" err="1" smtClean="0"/>
                        <a:t>Warsaw</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Char char="•"/>
                      </a:pPr>
                      <a:r>
                        <a:rPr lang="de-DE" baseline="0" dirty="0" smtClean="0"/>
                        <a:t> Student Symposium</a:t>
                      </a:r>
                      <a:endParaRPr lang="de-DE"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10 </a:t>
                      </a:r>
                      <a:r>
                        <a:rPr lang="de-DE" dirty="0" err="1" smtClean="0"/>
                        <a:t>days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275536">
                <a:tc>
                  <a:txBody>
                    <a:bodyPr/>
                    <a:lstStyle/>
                    <a:p>
                      <a:r>
                        <a:rPr lang="de-DE" dirty="0" smtClean="0"/>
                        <a:t>Summer</a:t>
                      </a:r>
                      <a:r>
                        <a:rPr lang="de-DE" baseline="0" dirty="0" smtClean="0"/>
                        <a:t> 2015</a:t>
                      </a:r>
                    </a:p>
                    <a:p>
                      <a:r>
                        <a:rPr lang="de-DE" baseline="0" dirty="0" smtClean="0"/>
                        <a:t>(May </a:t>
                      </a:r>
                      <a:r>
                        <a:rPr lang="de-DE" baseline="0" dirty="0" err="1" smtClean="0"/>
                        <a:t>to</a:t>
                      </a:r>
                      <a:r>
                        <a:rPr lang="de-DE" baseline="0" dirty="0" smtClean="0"/>
                        <a:t> August)</a:t>
                      </a:r>
                    </a:p>
                    <a:p>
                      <a:endParaRPr lang="de-DE" baseline="0" dirty="0" smtClean="0"/>
                    </a:p>
                    <a:p>
                      <a:r>
                        <a:rPr lang="de-DE" baseline="0" dirty="0" smtClean="0"/>
                        <a:t>September 2015</a:t>
                      </a: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EU </a:t>
                      </a:r>
                      <a:r>
                        <a:rPr lang="de-DE" dirty="0" err="1" smtClean="0"/>
                        <a:t>students</a:t>
                      </a:r>
                      <a:r>
                        <a:rPr lang="de-DE" dirty="0" smtClean="0"/>
                        <a:t> in USA</a:t>
                      </a:r>
                    </a:p>
                    <a:p>
                      <a:endParaRPr lang="de-DE" dirty="0" smtClean="0"/>
                    </a:p>
                    <a:p>
                      <a:endParaRPr lang="de-DE" dirty="0" smtClean="0"/>
                    </a:p>
                    <a:p>
                      <a:endParaRPr lang="de-DE" dirty="0" smtClean="0"/>
                    </a:p>
                    <a:p>
                      <a:endParaRPr lang="de-DE" dirty="0" smtClean="0"/>
                    </a:p>
                    <a:p>
                      <a:endParaRPr lang="de-DE" dirty="0" smtClean="0"/>
                    </a:p>
                    <a:p>
                      <a:r>
                        <a:rPr lang="de-DE" dirty="0" smtClean="0"/>
                        <a:t>Berlin,</a:t>
                      </a:r>
                      <a:r>
                        <a:rPr lang="de-DE" baseline="0" dirty="0" smtClean="0"/>
                        <a:t> </a:t>
                      </a:r>
                      <a:r>
                        <a:rPr lang="de-DE" dirty="0" err="1" smtClean="0"/>
                        <a:t>Corvallis</a:t>
                      </a:r>
                      <a:r>
                        <a:rPr lang="de-DE" dirty="0" smtClean="0"/>
                        <a:t>, Seattle</a:t>
                      </a: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buFont typeface="Arial" pitchFamily="34" charset="0"/>
                        <a:buChar char="•"/>
                      </a:pPr>
                      <a:r>
                        <a:rPr lang="de-DE" baseline="0" dirty="0" smtClean="0"/>
                        <a:t> online </a:t>
                      </a:r>
                      <a:r>
                        <a:rPr lang="de-DE" baseline="0" dirty="0" err="1" smtClean="0"/>
                        <a:t>orientation</a:t>
                      </a:r>
                      <a:r>
                        <a:rPr lang="de-DE" baseline="0" dirty="0" smtClean="0"/>
                        <a:t> (2)</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workshop</a:t>
                      </a:r>
                      <a:r>
                        <a:rPr lang="de-DE" baseline="0" dirty="0" smtClean="0"/>
                        <a:t> (3)</a:t>
                      </a:r>
                    </a:p>
                    <a:p>
                      <a:pPr>
                        <a:buFont typeface="Arial" pitchFamily="34" charset="0"/>
                        <a:buChar char="•"/>
                      </a:pPr>
                      <a:r>
                        <a:rPr lang="de-DE" baseline="0" dirty="0" smtClean="0"/>
                        <a:t> </a:t>
                      </a:r>
                      <a:r>
                        <a:rPr lang="de-DE" baseline="0" dirty="0" err="1" smtClean="0"/>
                        <a:t>research</a:t>
                      </a:r>
                      <a:r>
                        <a:rPr lang="de-DE" baseline="0" dirty="0" smtClean="0"/>
                        <a:t> </a:t>
                      </a:r>
                      <a:r>
                        <a:rPr lang="de-DE" baseline="0" dirty="0" err="1" smtClean="0"/>
                        <a:t>projects</a:t>
                      </a:r>
                      <a:r>
                        <a:rPr lang="de-DE" baseline="0" dirty="0" smtClean="0"/>
                        <a:t> (15)</a:t>
                      </a:r>
                    </a:p>
                    <a:p>
                      <a:pPr>
                        <a:buFont typeface="Arial" pitchFamily="34" charset="0"/>
                        <a:buChar char="•"/>
                      </a:pPr>
                      <a:r>
                        <a:rPr lang="de-DE" baseline="0" dirty="0" smtClean="0"/>
                        <a:t> </a:t>
                      </a:r>
                      <a:r>
                        <a:rPr lang="de-DE" baseline="0" dirty="0" err="1" smtClean="0"/>
                        <a:t>excursion</a:t>
                      </a:r>
                      <a:r>
                        <a:rPr lang="de-DE" baseline="0" dirty="0" smtClean="0"/>
                        <a:t> (5)</a:t>
                      </a:r>
                    </a:p>
                    <a:p>
                      <a:pPr>
                        <a:buFont typeface="Arial" pitchFamily="34" charset="0"/>
                        <a:buChar char="•"/>
                      </a:pPr>
                      <a:r>
                        <a:rPr lang="de-DE" baseline="0" dirty="0" smtClean="0"/>
                        <a:t> </a:t>
                      </a:r>
                      <a:r>
                        <a:rPr lang="de-DE" baseline="0" dirty="0" err="1" smtClean="0"/>
                        <a:t>elective</a:t>
                      </a:r>
                      <a:r>
                        <a:rPr lang="de-DE" baseline="0" dirty="0" smtClean="0"/>
                        <a:t> </a:t>
                      </a:r>
                      <a:r>
                        <a:rPr lang="de-DE" baseline="0" dirty="0" err="1" smtClean="0"/>
                        <a:t>course</a:t>
                      </a:r>
                      <a:r>
                        <a:rPr lang="de-DE" baseline="0" dirty="0" smtClean="0"/>
                        <a:t> (5)</a:t>
                      </a:r>
                    </a:p>
                    <a:p>
                      <a:pPr>
                        <a:buFont typeface="Arial" pitchFamily="34" charset="0"/>
                        <a:buChar char="•"/>
                      </a:pPr>
                      <a:endParaRPr lang="de-DE" baseline="0" dirty="0" smtClean="0"/>
                    </a:p>
                    <a:p>
                      <a:pPr>
                        <a:buFont typeface="Arial" pitchFamily="34" charset="0"/>
                        <a:buNone/>
                      </a:pPr>
                      <a:r>
                        <a:rPr lang="de-DE" baseline="0" dirty="0" err="1" smtClean="0"/>
                        <a:t>Concluding</a:t>
                      </a:r>
                      <a:r>
                        <a:rPr lang="de-DE" baseline="0" dirty="0" smtClean="0"/>
                        <a:t> </a:t>
                      </a:r>
                      <a:r>
                        <a:rPr lang="de-DE" baseline="0" dirty="0" err="1" smtClean="0"/>
                        <a:t>Colloquia</a:t>
                      </a:r>
                      <a:endParaRPr lang="de-DE" baseline="0"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r>
                        <a:rPr lang="de-DE" dirty="0" smtClean="0"/>
                        <a:t>4 </a:t>
                      </a:r>
                      <a:r>
                        <a:rPr lang="de-DE" dirty="0" err="1" smtClean="0"/>
                        <a:t>months</a:t>
                      </a:r>
                      <a:endParaRPr lang="de-DE" dirty="0" smtClean="0"/>
                    </a:p>
                    <a:p>
                      <a:endParaRPr lang="de-DE" dirty="0" smtClean="0"/>
                    </a:p>
                    <a:p>
                      <a:endParaRPr lang="de-DE" dirty="0" smtClean="0"/>
                    </a:p>
                    <a:p>
                      <a:endParaRPr lang="de-DE" dirty="0" smtClean="0"/>
                    </a:p>
                    <a:p>
                      <a:endParaRPr lang="de-DE" dirty="0" smtClean="0"/>
                    </a:p>
                    <a:p>
                      <a:endParaRPr lang="de-DE" dirty="0" smtClean="0"/>
                    </a:p>
                    <a:p>
                      <a:r>
                        <a:rPr lang="de-DE" dirty="0" smtClean="0"/>
                        <a:t>1-2 </a:t>
                      </a:r>
                      <a:r>
                        <a:rPr lang="de-DE" dirty="0" err="1" smtClean="0"/>
                        <a:t>days</a:t>
                      </a:r>
                      <a:endParaRPr lang="de-DE"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48680"/>
            <a:ext cx="8229600" cy="547464"/>
          </a:xfrm>
        </p:spPr>
        <p:txBody>
          <a:bodyPr/>
          <a:lstStyle/>
          <a:p>
            <a:r>
              <a:rPr lang="de-DE" sz="3600" dirty="0" smtClean="0"/>
              <a:t>Description </a:t>
            </a:r>
            <a:r>
              <a:rPr lang="de-DE" sz="3600" dirty="0" err="1" smtClean="0"/>
              <a:t>and</a:t>
            </a:r>
            <a:r>
              <a:rPr lang="de-DE" sz="3600" dirty="0" smtClean="0"/>
              <a:t> </a:t>
            </a:r>
            <a:r>
              <a:rPr lang="de-DE" sz="3600" dirty="0" err="1" smtClean="0"/>
              <a:t>Objectives</a:t>
            </a:r>
            <a:endParaRPr lang="de-DE" sz="3600" dirty="0"/>
          </a:p>
        </p:txBody>
      </p:sp>
      <p:sp>
        <p:nvSpPr>
          <p:cNvPr id="3" name="Inhaltsplatzhalter 2"/>
          <p:cNvSpPr>
            <a:spLocks noGrp="1"/>
          </p:cNvSpPr>
          <p:nvPr>
            <p:ph idx="1"/>
          </p:nvPr>
        </p:nvSpPr>
        <p:spPr>
          <a:xfrm>
            <a:off x="467544" y="1124744"/>
            <a:ext cx="8229600" cy="5544616"/>
          </a:xfrm>
        </p:spPr>
        <p:txBody>
          <a:bodyPr>
            <a:normAutofit/>
          </a:bodyPr>
          <a:lstStyle/>
          <a:p>
            <a:r>
              <a:rPr lang="de-DE" dirty="0" err="1" smtClean="0">
                <a:solidFill>
                  <a:schemeClr val="tx1"/>
                </a:solidFill>
              </a:rPr>
              <a:t>BORDERscape</a:t>
            </a:r>
            <a:r>
              <a:rPr lang="de-DE" dirty="0" smtClean="0">
                <a:solidFill>
                  <a:schemeClr val="tx1"/>
                </a:solidFill>
              </a:rPr>
              <a:t> </a:t>
            </a:r>
            <a:r>
              <a:rPr lang="de-DE" dirty="0" err="1" smtClean="0">
                <a:solidFill>
                  <a:schemeClr val="tx1"/>
                </a:solidFill>
              </a:rPr>
              <a:t>is</a:t>
            </a:r>
            <a:r>
              <a:rPr lang="de-DE" dirty="0" smtClean="0">
                <a:solidFill>
                  <a:schemeClr val="tx1"/>
                </a:solidFill>
              </a:rPr>
              <a:t> an international </a:t>
            </a:r>
            <a:r>
              <a:rPr lang="de-DE" dirty="0" err="1" smtClean="0">
                <a:solidFill>
                  <a:schemeClr val="tx1"/>
                </a:solidFill>
              </a:rPr>
              <a:t>curriculum</a:t>
            </a:r>
            <a:r>
              <a:rPr lang="de-DE" dirty="0" smtClean="0">
                <a:solidFill>
                  <a:schemeClr val="tx1"/>
                </a:solidFill>
              </a:rPr>
              <a:t> </a:t>
            </a:r>
            <a:r>
              <a:rPr lang="de-DE" dirty="0" err="1" smtClean="0">
                <a:solidFill>
                  <a:schemeClr val="tx1"/>
                </a:solidFill>
              </a:rPr>
              <a:t>development</a:t>
            </a:r>
            <a:r>
              <a:rPr lang="de-DE" dirty="0" smtClean="0">
                <a:solidFill>
                  <a:schemeClr val="tx1"/>
                </a:solidFill>
              </a:rPr>
              <a:t> </a:t>
            </a:r>
            <a:r>
              <a:rPr lang="de-DE" dirty="0" err="1" smtClean="0">
                <a:solidFill>
                  <a:schemeClr val="tx1"/>
                </a:solidFill>
              </a:rPr>
              <a:t>project</a:t>
            </a:r>
            <a:r>
              <a:rPr lang="de-DE" dirty="0" smtClean="0">
                <a:solidFill>
                  <a:schemeClr val="tx1"/>
                </a:solidFill>
              </a:rPr>
              <a:t> </a:t>
            </a:r>
            <a:r>
              <a:rPr lang="de-DE" dirty="0" err="1" smtClean="0">
                <a:solidFill>
                  <a:schemeClr val="tx1"/>
                </a:solidFill>
              </a:rPr>
              <a:t>that</a:t>
            </a:r>
            <a:r>
              <a:rPr lang="de-DE" dirty="0" smtClean="0">
                <a:solidFill>
                  <a:schemeClr val="tx1"/>
                </a:solidFill>
              </a:rPr>
              <a:t> </a:t>
            </a:r>
            <a:r>
              <a:rPr lang="de-DE" dirty="0" err="1" smtClean="0">
                <a:solidFill>
                  <a:schemeClr val="tx1"/>
                </a:solidFill>
              </a:rPr>
              <a:t>involves</a:t>
            </a:r>
            <a:r>
              <a:rPr lang="de-DE" dirty="0" smtClean="0">
                <a:solidFill>
                  <a:schemeClr val="tx1"/>
                </a:solidFill>
              </a:rPr>
              <a:t> </a:t>
            </a:r>
            <a:r>
              <a:rPr lang="de-DE" dirty="0" err="1" smtClean="0">
                <a:solidFill>
                  <a:schemeClr val="tx1"/>
                </a:solidFill>
              </a:rPr>
              <a:t>short</a:t>
            </a:r>
            <a:r>
              <a:rPr lang="de-DE" dirty="0" smtClean="0">
                <a:solidFill>
                  <a:schemeClr val="tx1"/>
                </a:solidFill>
              </a:rPr>
              <a:t> </a:t>
            </a:r>
            <a:r>
              <a:rPr lang="de-DE" dirty="0" err="1" smtClean="0">
                <a:solidFill>
                  <a:schemeClr val="tx1"/>
                </a:solidFill>
              </a:rPr>
              <a:t>term</a:t>
            </a:r>
            <a:r>
              <a:rPr lang="de-DE" dirty="0" smtClean="0">
                <a:solidFill>
                  <a:schemeClr val="tx1"/>
                </a:solidFill>
              </a:rPr>
              <a:t> </a:t>
            </a:r>
            <a:r>
              <a:rPr lang="de-DE" dirty="0" err="1" smtClean="0">
                <a:solidFill>
                  <a:schemeClr val="tx1"/>
                </a:solidFill>
              </a:rPr>
              <a:t>transatlantic</a:t>
            </a:r>
            <a:r>
              <a:rPr lang="de-DE" dirty="0" smtClean="0">
                <a:solidFill>
                  <a:schemeClr val="tx1"/>
                </a:solidFill>
              </a:rPr>
              <a:t> </a:t>
            </a:r>
            <a:r>
              <a:rPr lang="de-DE" dirty="0" err="1" smtClean="0">
                <a:solidFill>
                  <a:schemeClr val="tx1"/>
                </a:solidFill>
              </a:rPr>
              <a:t>student</a:t>
            </a:r>
            <a:r>
              <a:rPr lang="de-DE" dirty="0" smtClean="0">
                <a:solidFill>
                  <a:schemeClr val="tx1"/>
                </a:solidFill>
              </a:rPr>
              <a:t> </a:t>
            </a:r>
            <a:r>
              <a:rPr lang="de-DE" dirty="0" err="1" smtClean="0">
                <a:solidFill>
                  <a:schemeClr val="tx1"/>
                </a:solidFill>
              </a:rPr>
              <a:t>and</a:t>
            </a:r>
            <a:r>
              <a:rPr lang="de-DE" dirty="0" smtClean="0">
                <a:solidFill>
                  <a:schemeClr val="tx1"/>
                </a:solidFill>
              </a:rPr>
              <a:t> </a:t>
            </a:r>
            <a:r>
              <a:rPr lang="de-DE" dirty="0" err="1" smtClean="0">
                <a:solidFill>
                  <a:schemeClr val="tx1"/>
                </a:solidFill>
              </a:rPr>
              <a:t>faculty</a:t>
            </a:r>
            <a:r>
              <a:rPr lang="de-DE" dirty="0" smtClean="0">
                <a:solidFill>
                  <a:schemeClr val="tx1"/>
                </a:solidFill>
              </a:rPr>
              <a:t> </a:t>
            </a:r>
            <a:r>
              <a:rPr lang="de-DE" dirty="0" err="1" smtClean="0">
                <a:solidFill>
                  <a:schemeClr val="tx1"/>
                </a:solidFill>
              </a:rPr>
              <a:t>mobility</a:t>
            </a:r>
            <a:endParaRPr lang="de-DE" dirty="0" smtClean="0">
              <a:solidFill>
                <a:schemeClr val="tx1"/>
              </a:solidFill>
            </a:endParaRPr>
          </a:p>
          <a:p>
            <a:r>
              <a:rPr lang="en-GB" dirty="0" err="1" smtClean="0">
                <a:solidFill>
                  <a:schemeClr val="tx1"/>
                </a:solidFill>
              </a:rPr>
              <a:t>BORDERscape</a:t>
            </a:r>
            <a:r>
              <a:rPr lang="en-GB" dirty="0" smtClean="0">
                <a:solidFill>
                  <a:schemeClr val="tx1"/>
                </a:solidFill>
              </a:rPr>
              <a:t> provides the next generation of academic and policy leaders with the skills to conceptualize and manage the increasingly complex </a:t>
            </a:r>
            <a:r>
              <a:rPr lang="en-GB" dirty="0" err="1" smtClean="0">
                <a:solidFill>
                  <a:schemeClr val="tx1"/>
                </a:solidFill>
              </a:rPr>
              <a:t>transborder</a:t>
            </a:r>
            <a:r>
              <a:rPr lang="en-GB" dirty="0" smtClean="0">
                <a:solidFill>
                  <a:schemeClr val="tx1"/>
                </a:solidFill>
              </a:rPr>
              <a:t> policy issues resulting from economic and cultural globalization. Built upon an innovative concept of teaching in an inter-national and interdisciplinary environment, </a:t>
            </a:r>
            <a:r>
              <a:rPr lang="en-GB" dirty="0" err="1" smtClean="0">
                <a:solidFill>
                  <a:schemeClr val="tx1"/>
                </a:solidFill>
              </a:rPr>
              <a:t>BORDERscape</a:t>
            </a:r>
            <a:r>
              <a:rPr lang="en-GB" dirty="0" smtClean="0">
                <a:solidFill>
                  <a:schemeClr val="tx1"/>
                </a:solidFill>
              </a:rPr>
              <a:t> engages 48 US and EU students in independent research and intercultural student collaboration in leading </a:t>
            </a:r>
            <a:r>
              <a:rPr lang="en-GB" dirty="0" err="1" smtClean="0">
                <a:solidFill>
                  <a:schemeClr val="tx1"/>
                </a:solidFill>
              </a:rPr>
              <a:t>centers</a:t>
            </a:r>
            <a:r>
              <a:rPr lang="en-GB" dirty="0" smtClean="0">
                <a:solidFill>
                  <a:schemeClr val="tx1"/>
                </a:solidFill>
              </a:rPr>
              <a:t> of </a:t>
            </a:r>
            <a:r>
              <a:rPr lang="en-GB" dirty="0" err="1" smtClean="0">
                <a:solidFill>
                  <a:schemeClr val="tx1"/>
                </a:solidFill>
              </a:rPr>
              <a:t>transborder</a:t>
            </a:r>
            <a:r>
              <a:rPr lang="en-GB" dirty="0" smtClean="0">
                <a:solidFill>
                  <a:schemeClr val="tx1"/>
                </a:solidFill>
              </a:rPr>
              <a:t> practice and innovation</a:t>
            </a:r>
            <a:endParaRPr lang="de-DE"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Evaluation</a:t>
            </a:r>
            <a:endParaRPr lang="de-DE" dirty="0"/>
          </a:p>
        </p:txBody>
      </p:sp>
      <p:sp>
        <p:nvSpPr>
          <p:cNvPr id="3" name="Inhaltsplatzhalter 2"/>
          <p:cNvSpPr txBox="1">
            <a:spLocks/>
          </p:cNvSpPr>
          <p:nvPr/>
        </p:nvSpPr>
        <p:spPr>
          <a:xfrm>
            <a:off x="467544" y="1988840"/>
            <a:ext cx="8229600" cy="4525963"/>
          </a:xfrm>
          <a:prstGeom prst="rect">
            <a:avLst/>
          </a:prstGeom>
        </p:spPr>
        <p:txBody>
          <a:bodyPr/>
          <a:lstStyle/>
          <a:p>
            <a:r>
              <a:rPr lang="en-GB" sz="2400" dirty="0" smtClean="0"/>
              <a:t>The consortium uses a number of measures to track success of the project and its components as well as to evaluate the overall success, the impact of the project on host universities, and future possible improvements for the cooperation.</a:t>
            </a:r>
            <a:endParaRPr lang="de-DE" sz="2400" dirty="0" smtClean="0"/>
          </a:p>
          <a:p>
            <a:pPr marL="457200" lvl="0" indent="-457200">
              <a:buFont typeface="+mj-lt"/>
              <a:buAutoNum type="arabicPeriod"/>
            </a:pPr>
            <a:r>
              <a:rPr lang="en-GB" sz="2400" dirty="0" smtClean="0"/>
              <a:t>Continuous online evaluation of the pre-departure seminars, the study abroad component and the symposia.</a:t>
            </a:r>
            <a:endParaRPr lang="de-DE" sz="2400" dirty="0" smtClean="0"/>
          </a:p>
          <a:p>
            <a:pPr marL="457200" lvl="0" indent="-457200">
              <a:buFont typeface="+mj-lt"/>
              <a:buAutoNum type="arabicPeriod"/>
            </a:pPr>
            <a:r>
              <a:rPr lang="en-GB" sz="2400" dirty="0" smtClean="0"/>
              <a:t>Annual evaluations among the partners at the symposium and the colloquia.</a:t>
            </a:r>
            <a:endParaRPr lang="de-DE" sz="2400" dirty="0" smtClean="0"/>
          </a:p>
          <a:p>
            <a:pPr marL="457200" lvl="0" indent="-457200">
              <a:buFont typeface="+mj-lt"/>
              <a:buAutoNum type="arabicPeriod"/>
            </a:pPr>
            <a:r>
              <a:rPr lang="en-GB" sz="2400" dirty="0" smtClean="0"/>
              <a:t>Final evaluation conference</a:t>
            </a:r>
            <a:endParaRPr lang="de-DE" sz="2400" dirty="0" smtClean="0"/>
          </a:p>
          <a:p>
            <a:pPr marL="457200" indent="-457200">
              <a:buFont typeface="+mj-lt"/>
              <a:buAutoNum type="arabicPeriod"/>
            </a:pPr>
            <a:r>
              <a:rPr lang="en-GB" sz="2400" dirty="0" smtClean="0"/>
              <a:t>External evaluation</a:t>
            </a:r>
            <a:endParaRPr kumimoji="0" lang="de-DE" sz="24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0"/>
            <a:ext cx="8229600" cy="936104"/>
          </a:xfrm>
        </p:spPr>
        <p:txBody>
          <a:bodyPr/>
          <a:lstStyle/>
          <a:p>
            <a:pPr algn="l"/>
            <a:r>
              <a:rPr lang="de-DE" sz="3600" dirty="0" smtClean="0"/>
              <a:t>Annual Student Mobility:</a:t>
            </a:r>
            <a:endParaRPr lang="de-DE" sz="3600" dirty="0"/>
          </a:p>
        </p:txBody>
      </p:sp>
      <p:sp>
        <p:nvSpPr>
          <p:cNvPr id="4" name="Textfeld 3"/>
          <p:cNvSpPr txBox="1"/>
          <p:nvPr/>
        </p:nvSpPr>
        <p:spPr>
          <a:xfrm>
            <a:off x="395536" y="3140968"/>
            <a:ext cx="1008112" cy="369332"/>
          </a:xfrm>
          <a:prstGeom prst="rect">
            <a:avLst/>
          </a:prstGeom>
          <a:noFill/>
          <a:ln>
            <a:solidFill>
              <a:schemeClr val="tx1"/>
            </a:solidFill>
            <a:prstDash val="solid"/>
          </a:ln>
        </p:spPr>
        <p:txBody>
          <a:bodyPr wrap="square" rtlCol="0">
            <a:spAutoFit/>
          </a:bodyPr>
          <a:lstStyle/>
          <a:p>
            <a:r>
              <a:rPr lang="de-DE" dirty="0" smtClean="0">
                <a:solidFill>
                  <a:schemeClr val="accent1">
                    <a:lumMod val="75000"/>
                  </a:schemeClr>
                </a:solidFill>
              </a:rPr>
              <a:t>Berlin</a:t>
            </a:r>
            <a:endParaRPr lang="de-DE" dirty="0">
              <a:solidFill>
                <a:schemeClr val="accent1">
                  <a:lumMod val="75000"/>
                </a:schemeClr>
              </a:solidFill>
            </a:endParaRPr>
          </a:p>
        </p:txBody>
      </p:sp>
      <p:sp>
        <p:nvSpPr>
          <p:cNvPr id="5" name="Textfeld 4"/>
          <p:cNvSpPr txBox="1"/>
          <p:nvPr/>
        </p:nvSpPr>
        <p:spPr>
          <a:xfrm>
            <a:off x="2699792" y="2708920"/>
            <a:ext cx="1080120" cy="369332"/>
          </a:xfrm>
          <a:prstGeom prst="rect">
            <a:avLst/>
          </a:prstGeom>
          <a:noFill/>
          <a:ln>
            <a:solidFill>
              <a:schemeClr val="tx1"/>
            </a:solidFill>
            <a:prstDash val="solid"/>
          </a:ln>
        </p:spPr>
        <p:txBody>
          <a:bodyPr wrap="square" rtlCol="0">
            <a:spAutoFit/>
          </a:bodyPr>
          <a:lstStyle/>
          <a:p>
            <a:r>
              <a:rPr lang="de-DE" dirty="0" err="1" smtClean="0">
                <a:solidFill>
                  <a:srgbClr val="92D050"/>
                </a:solidFill>
              </a:rPr>
              <a:t>Warsaw</a:t>
            </a:r>
            <a:endParaRPr lang="de-DE" dirty="0">
              <a:solidFill>
                <a:srgbClr val="92D050"/>
              </a:solidFill>
            </a:endParaRPr>
          </a:p>
        </p:txBody>
      </p:sp>
      <p:sp>
        <p:nvSpPr>
          <p:cNvPr id="6" name="Textfeld 5"/>
          <p:cNvSpPr txBox="1"/>
          <p:nvPr/>
        </p:nvSpPr>
        <p:spPr>
          <a:xfrm>
            <a:off x="5292080" y="2708920"/>
            <a:ext cx="1224136" cy="369332"/>
          </a:xfrm>
          <a:prstGeom prst="rect">
            <a:avLst/>
          </a:prstGeom>
          <a:noFill/>
          <a:ln>
            <a:solidFill>
              <a:schemeClr val="tx1"/>
            </a:solidFill>
            <a:prstDash val="solid"/>
          </a:ln>
        </p:spPr>
        <p:txBody>
          <a:bodyPr wrap="square" rtlCol="0">
            <a:spAutoFit/>
          </a:bodyPr>
          <a:lstStyle/>
          <a:p>
            <a:r>
              <a:rPr lang="de-DE" dirty="0" err="1" smtClean="0">
                <a:solidFill>
                  <a:srgbClr val="FFC000"/>
                </a:solidFill>
              </a:rPr>
              <a:t>Corvallis</a:t>
            </a:r>
            <a:endParaRPr lang="de-DE" dirty="0">
              <a:solidFill>
                <a:srgbClr val="FFC000"/>
              </a:solidFill>
            </a:endParaRPr>
          </a:p>
        </p:txBody>
      </p:sp>
      <p:sp>
        <p:nvSpPr>
          <p:cNvPr id="7" name="Textfeld 6"/>
          <p:cNvSpPr txBox="1"/>
          <p:nvPr/>
        </p:nvSpPr>
        <p:spPr>
          <a:xfrm>
            <a:off x="7308304" y="3573016"/>
            <a:ext cx="1008112" cy="369332"/>
          </a:xfrm>
          <a:prstGeom prst="rect">
            <a:avLst/>
          </a:prstGeom>
          <a:noFill/>
          <a:ln>
            <a:solidFill>
              <a:schemeClr val="tx1"/>
            </a:solidFill>
            <a:prstDash val="solid"/>
          </a:ln>
        </p:spPr>
        <p:txBody>
          <a:bodyPr wrap="square" rtlCol="0">
            <a:spAutoFit/>
          </a:bodyPr>
          <a:lstStyle/>
          <a:p>
            <a:r>
              <a:rPr lang="de-DE" dirty="0" smtClean="0">
                <a:solidFill>
                  <a:srgbClr val="7030A0"/>
                </a:solidFill>
              </a:rPr>
              <a:t>Seattle</a:t>
            </a:r>
            <a:endParaRPr lang="de-DE" dirty="0">
              <a:solidFill>
                <a:srgbClr val="7030A0"/>
              </a:solidFill>
            </a:endParaRPr>
          </a:p>
        </p:txBody>
      </p:sp>
      <p:sp>
        <p:nvSpPr>
          <p:cNvPr id="8" name="Ellipse 7"/>
          <p:cNvSpPr/>
          <p:nvPr/>
        </p:nvSpPr>
        <p:spPr>
          <a:xfrm>
            <a:off x="3131840" y="4941168"/>
            <a:ext cx="3096344"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p:cNvSpPr txBox="1"/>
          <p:nvPr/>
        </p:nvSpPr>
        <p:spPr>
          <a:xfrm>
            <a:off x="3635896" y="5301208"/>
            <a:ext cx="2304256" cy="646331"/>
          </a:xfrm>
          <a:prstGeom prst="rect">
            <a:avLst/>
          </a:prstGeom>
          <a:noFill/>
        </p:spPr>
        <p:txBody>
          <a:bodyPr wrap="square" rtlCol="0">
            <a:spAutoFit/>
          </a:bodyPr>
          <a:lstStyle/>
          <a:p>
            <a:pPr algn="ctr"/>
            <a:r>
              <a:rPr lang="de-DE" dirty="0" err="1" smtClean="0"/>
              <a:t>Symposia</a:t>
            </a:r>
            <a:r>
              <a:rPr lang="de-DE" dirty="0" smtClean="0"/>
              <a:t> </a:t>
            </a:r>
          </a:p>
          <a:p>
            <a:pPr algn="ctr"/>
            <a:r>
              <a:rPr lang="de-DE" dirty="0" smtClean="0"/>
              <a:t>(BE, WA, CO, SE)</a:t>
            </a:r>
            <a:endParaRPr lang="de-DE" dirty="0"/>
          </a:p>
        </p:txBody>
      </p:sp>
      <p:cxnSp>
        <p:nvCxnSpPr>
          <p:cNvPr id="13" name="Gerade Verbindung mit Pfeil 12"/>
          <p:cNvCxnSpPr/>
          <p:nvPr/>
        </p:nvCxnSpPr>
        <p:spPr>
          <a:xfrm rot="10800000" flipV="1">
            <a:off x="6084168" y="4005064"/>
            <a:ext cx="1440160" cy="1224136"/>
          </a:xfrm>
          <a:prstGeom prst="straightConnector1">
            <a:avLst/>
          </a:prstGeom>
          <a:ln w="635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156176" y="4653136"/>
            <a:ext cx="432048" cy="369332"/>
          </a:xfrm>
          <a:prstGeom prst="rect">
            <a:avLst/>
          </a:prstGeom>
          <a:noFill/>
          <a:ln>
            <a:solidFill>
              <a:schemeClr val="tx1"/>
            </a:solidFill>
            <a:prstDash val="solid"/>
          </a:ln>
        </p:spPr>
        <p:txBody>
          <a:bodyPr wrap="square" rtlCol="0">
            <a:spAutoFit/>
          </a:bodyPr>
          <a:lstStyle/>
          <a:p>
            <a:r>
              <a:rPr lang="de-DE" dirty="0" smtClean="0"/>
              <a:t>4</a:t>
            </a:r>
            <a:endParaRPr lang="de-DE" dirty="0"/>
          </a:p>
        </p:txBody>
      </p:sp>
      <p:cxnSp>
        <p:nvCxnSpPr>
          <p:cNvPr id="17" name="Gerade Verbindung mit Pfeil 16"/>
          <p:cNvCxnSpPr/>
          <p:nvPr/>
        </p:nvCxnSpPr>
        <p:spPr>
          <a:xfrm rot="5400000">
            <a:off x="4463988" y="3753036"/>
            <a:ext cx="2016224" cy="504056"/>
          </a:xfrm>
          <a:prstGeom prst="straightConnector1">
            <a:avLst/>
          </a:prstGeom>
          <a:ln w="635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Gerade Verbindung mit Pfeil 18"/>
          <p:cNvCxnSpPr/>
          <p:nvPr/>
        </p:nvCxnSpPr>
        <p:spPr>
          <a:xfrm rot="16200000" flipH="1">
            <a:off x="2699792" y="3429000"/>
            <a:ext cx="2088232" cy="936104"/>
          </a:xfrm>
          <a:prstGeom prst="straightConnector1">
            <a:avLst/>
          </a:prstGeom>
          <a:ln w="635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a:off x="1331640" y="3501008"/>
            <a:ext cx="2016224" cy="1656184"/>
          </a:xfrm>
          <a:prstGeom prst="straightConnector1">
            <a:avLst/>
          </a:prstGeom>
          <a:ln w="63500">
            <a:headEnd w="lg" len="lg"/>
            <a:tailEnd type="arrow"/>
          </a:ln>
        </p:spPr>
        <p:style>
          <a:lnRef idx="1">
            <a:schemeClr val="accent1"/>
          </a:lnRef>
          <a:fillRef idx="0">
            <a:schemeClr val="accent1"/>
          </a:fillRef>
          <a:effectRef idx="0">
            <a:schemeClr val="accent1"/>
          </a:effectRef>
          <a:fontRef idx="minor">
            <a:schemeClr val="tx1"/>
          </a:fontRef>
        </p:style>
      </p:cxnSp>
      <p:sp>
        <p:nvSpPr>
          <p:cNvPr id="23" name="Nach unten gekrümmter Pfeil 22"/>
          <p:cNvSpPr/>
          <p:nvPr/>
        </p:nvSpPr>
        <p:spPr>
          <a:xfrm>
            <a:off x="3635896" y="2492896"/>
            <a:ext cx="1872208" cy="360040"/>
          </a:xfrm>
          <a:prstGeom prst="curved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4" name="Nach oben gekrümmter Pfeil 23"/>
          <p:cNvSpPr/>
          <p:nvPr/>
        </p:nvSpPr>
        <p:spPr>
          <a:xfrm flipH="1">
            <a:off x="3419872" y="3068960"/>
            <a:ext cx="3096344" cy="936104"/>
          </a:xfrm>
          <a:prstGeom prst="curvedUp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8" name="Nach unten gekrümmter Pfeil 27"/>
          <p:cNvSpPr/>
          <p:nvPr/>
        </p:nvSpPr>
        <p:spPr>
          <a:xfrm rot="21262105">
            <a:off x="925074" y="2190840"/>
            <a:ext cx="5349636" cy="78245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3" name="Nach unten gekrümmter Pfeil 32"/>
          <p:cNvSpPr/>
          <p:nvPr/>
        </p:nvSpPr>
        <p:spPr>
          <a:xfrm rot="21370163" flipH="1">
            <a:off x="682705" y="1999266"/>
            <a:ext cx="5665763" cy="899916"/>
          </a:xfrm>
          <a:prstGeom prst="curvedDownArrow">
            <a:avLst>
              <a:gd name="adj1" fmla="val 17616"/>
              <a:gd name="adj2" fmla="val 50000"/>
              <a:gd name="adj3" fmla="val 2500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8" name="Textfeld 37"/>
          <p:cNvSpPr txBox="1"/>
          <p:nvPr/>
        </p:nvSpPr>
        <p:spPr>
          <a:xfrm>
            <a:off x="5076056" y="4509120"/>
            <a:ext cx="504056" cy="369332"/>
          </a:xfrm>
          <a:prstGeom prst="rect">
            <a:avLst/>
          </a:prstGeom>
          <a:noFill/>
          <a:ln>
            <a:solidFill>
              <a:schemeClr val="tx1"/>
            </a:solidFill>
            <a:prstDash val="solid"/>
          </a:ln>
        </p:spPr>
        <p:txBody>
          <a:bodyPr wrap="square" rtlCol="0">
            <a:spAutoFit/>
          </a:bodyPr>
          <a:lstStyle/>
          <a:p>
            <a:r>
              <a:rPr lang="de-DE" dirty="0" smtClean="0"/>
              <a:t>2</a:t>
            </a:r>
            <a:endParaRPr lang="de-DE" dirty="0"/>
          </a:p>
        </p:txBody>
      </p:sp>
      <p:sp>
        <p:nvSpPr>
          <p:cNvPr id="39" name="Textfeld 38"/>
          <p:cNvSpPr txBox="1"/>
          <p:nvPr/>
        </p:nvSpPr>
        <p:spPr>
          <a:xfrm>
            <a:off x="3779912" y="4437112"/>
            <a:ext cx="432048" cy="369332"/>
          </a:xfrm>
          <a:prstGeom prst="rect">
            <a:avLst/>
          </a:prstGeom>
          <a:noFill/>
          <a:ln>
            <a:solidFill>
              <a:schemeClr val="tx1"/>
            </a:solidFill>
            <a:prstDash val="solid"/>
          </a:ln>
        </p:spPr>
        <p:txBody>
          <a:bodyPr wrap="square" rtlCol="0">
            <a:spAutoFit/>
          </a:bodyPr>
          <a:lstStyle/>
          <a:p>
            <a:r>
              <a:rPr lang="de-DE" dirty="0" smtClean="0"/>
              <a:t>2</a:t>
            </a:r>
            <a:endParaRPr lang="de-DE" dirty="0"/>
          </a:p>
        </p:txBody>
      </p:sp>
      <p:sp>
        <p:nvSpPr>
          <p:cNvPr id="40" name="Textfeld 39"/>
          <p:cNvSpPr txBox="1"/>
          <p:nvPr/>
        </p:nvSpPr>
        <p:spPr>
          <a:xfrm>
            <a:off x="2627784" y="4725144"/>
            <a:ext cx="432048" cy="369332"/>
          </a:xfrm>
          <a:prstGeom prst="rect">
            <a:avLst/>
          </a:prstGeom>
          <a:noFill/>
          <a:ln>
            <a:solidFill>
              <a:schemeClr val="tx1"/>
            </a:solidFill>
            <a:prstDash val="solid"/>
          </a:ln>
        </p:spPr>
        <p:txBody>
          <a:bodyPr wrap="square" rtlCol="0">
            <a:spAutoFit/>
          </a:bodyPr>
          <a:lstStyle/>
          <a:p>
            <a:r>
              <a:rPr lang="de-DE" dirty="0" smtClean="0"/>
              <a:t>4</a:t>
            </a:r>
            <a:endParaRPr lang="de-DE" dirty="0"/>
          </a:p>
        </p:txBody>
      </p:sp>
      <p:sp>
        <p:nvSpPr>
          <p:cNvPr id="47" name="Textfeld 46"/>
          <p:cNvSpPr txBox="1"/>
          <p:nvPr/>
        </p:nvSpPr>
        <p:spPr>
          <a:xfrm>
            <a:off x="5508104" y="2348880"/>
            <a:ext cx="432048" cy="369332"/>
          </a:xfrm>
          <a:prstGeom prst="rect">
            <a:avLst/>
          </a:prstGeom>
          <a:noFill/>
          <a:ln>
            <a:solidFill>
              <a:schemeClr val="tx1"/>
            </a:solidFill>
            <a:prstDash val="solid"/>
          </a:ln>
        </p:spPr>
        <p:txBody>
          <a:bodyPr wrap="square" rtlCol="0">
            <a:spAutoFit/>
          </a:bodyPr>
          <a:lstStyle/>
          <a:p>
            <a:r>
              <a:rPr lang="de-DE" dirty="0" smtClean="0">
                <a:solidFill>
                  <a:schemeClr val="accent1">
                    <a:lumMod val="75000"/>
                  </a:schemeClr>
                </a:solidFill>
              </a:rPr>
              <a:t>1</a:t>
            </a:r>
            <a:endParaRPr lang="de-DE" dirty="0">
              <a:solidFill>
                <a:schemeClr val="accent1">
                  <a:lumMod val="75000"/>
                </a:schemeClr>
              </a:solidFill>
            </a:endParaRPr>
          </a:p>
        </p:txBody>
      </p:sp>
      <p:sp>
        <p:nvSpPr>
          <p:cNvPr id="49" name="Textfeld 48"/>
          <p:cNvSpPr txBox="1"/>
          <p:nvPr/>
        </p:nvSpPr>
        <p:spPr>
          <a:xfrm>
            <a:off x="4860032" y="2564904"/>
            <a:ext cx="360040" cy="369332"/>
          </a:xfrm>
          <a:prstGeom prst="rect">
            <a:avLst/>
          </a:prstGeom>
          <a:noFill/>
          <a:ln>
            <a:solidFill>
              <a:schemeClr val="tx1"/>
            </a:solidFill>
            <a:prstDash val="solid"/>
          </a:ln>
        </p:spPr>
        <p:txBody>
          <a:bodyPr wrap="square" rtlCol="0">
            <a:spAutoFit/>
          </a:bodyPr>
          <a:lstStyle/>
          <a:p>
            <a:r>
              <a:rPr lang="de-DE" dirty="0" smtClean="0">
                <a:solidFill>
                  <a:srgbClr val="92D050"/>
                </a:solidFill>
              </a:rPr>
              <a:t>1</a:t>
            </a:r>
            <a:endParaRPr lang="de-DE" dirty="0">
              <a:solidFill>
                <a:srgbClr val="92D050"/>
              </a:solidFill>
            </a:endParaRPr>
          </a:p>
        </p:txBody>
      </p:sp>
      <p:sp>
        <p:nvSpPr>
          <p:cNvPr id="50" name="Textfeld 49"/>
          <p:cNvSpPr txBox="1"/>
          <p:nvPr/>
        </p:nvSpPr>
        <p:spPr>
          <a:xfrm>
            <a:off x="3203848" y="3284984"/>
            <a:ext cx="360040" cy="369332"/>
          </a:xfrm>
          <a:prstGeom prst="rect">
            <a:avLst/>
          </a:prstGeom>
          <a:noFill/>
          <a:ln>
            <a:solidFill>
              <a:schemeClr val="tx1"/>
            </a:solidFill>
            <a:prstDash val="solid"/>
          </a:ln>
        </p:spPr>
        <p:txBody>
          <a:bodyPr wrap="square" rtlCol="0">
            <a:spAutoFit/>
          </a:bodyPr>
          <a:lstStyle/>
          <a:p>
            <a:r>
              <a:rPr lang="de-DE" dirty="0" smtClean="0">
                <a:solidFill>
                  <a:srgbClr val="7030A0"/>
                </a:solidFill>
              </a:rPr>
              <a:t>1</a:t>
            </a:r>
            <a:endParaRPr lang="de-DE" dirty="0">
              <a:solidFill>
                <a:srgbClr val="7030A0"/>
              </a:solidFill>
            </a:endParaRPr>
          </a:p>
        </p:txBody>
      </p:sp>
      <p:sp>
        <p:nvSpPr>
          <p:cNvPr id="53" name="Textfeld 52"/>
          <p:cNvSpPr txBox="1"/>
          <p:nvPr/>
        </p:nvSpPr>
        <p:spPr>
          <a:xfrm>
            <a:off x="1547664" y="2060848"/>
            <a:ext cx="360040" cy="369332"/>
          </a:xfrm>
          <a:prstGeom prst="rect">
            <a:avLst/>
          </a:prstGeom>
          <a:noFill/>
          <a:ln>
            <a:solidFill>
              <a:schemeClr val="tx1"/>
            </a:solidFill>
            <a:prstDash val="solid"/>
          </a:ln>
        </p:spPr>
        <p:txBody>
          <a:bodyPr wrap="square" rtlCol="0">
            <a:spAutoFit/>
          </a:bodyPr>
          <a:lstStyle/>
          <a:p>
            <a:r>
              <a:rPr lang="de-DE" dirty="0" smtClean="0">
                <a:solidFill>
                  <a:srgbClr val="FFC000"/>
                </a:solidFill>
              </a:rPr>
              <a:t>1</a:t>
            </a:r>
            <a:endParaRPr lang="de-DE" dirty="0">
              <a:solidFill>
                <a:srgbClr val="FFC000"/>
              </a:solidFill>
            </a:endParaRPr>
          </a:p>
        </p:txBody>
      </p:sp>
      <p:sp>
        <p:nvSpPr>
          <p:cNvPr id="55" name="Gebogener Pfeil 54"/>
          <p:cNvSpPr/>
          <p:nvPr/>
        </p:nvSpPr>
        <p:spPr>
          <a:xfrm rot="828925">
            <a:off x="3135046" y="1907451"/>
            <a:ext cx="5135469" cy="2458301"/>
          </a:xfrm>
          <a:prstGeom prst="circularArrow">
            <a:avLst>
              <a:gd name="adj1" fmla="val 2387"/>
              <a:gd name="adj2" fmla="val 917918"/>
              <a:gd name="adj3" fmla="val 20592188"/>
              <a:gd name="adj4" fmla="val 10800003"/>
              <a:gd name="adj5" fmla="val 12500"/>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56" name="Textfeld 55"/>
          <p:cNvSpPr txBox="1"/>
          <p:nvPr/>
        </p:nvSpPr>
        <p:spPr>
          <a:xfrm>
            <a:off x="6948264" y="2708920"/>
            <a:ext cx="360040" cy="369332"/>
          </a:xfrm>
          <a:prstGeom prst="rect">
            <a:avLst/>
          </a:prstGeom>
          <a:noFill/>
          <a:ln>
            <a:solidFill>
              <a:schemeClr val="tx1"/>
            </a:solidFill>
            <a:prstDash val="solid"/>
          </a:ln>
        </p:spPr>
        <p:txBody>
          <a:bodyPr wrap="square" rtlCol="0">
            <a:spAutoFit/>
          </a:bodyPr>
          <a:lstStyle/>
          <a:p>
            <a:r>
              <a:rPr lang="de-DE" dirty="0" smtClean="0">
                <a:solidFill>
                  <a:srgbClr val="92D050"/>
                </a:solidFill>
              </a:rPr>
              <a:t>1</a:t>
            </a:r>
            <a:endParaRPr lang="de-DE" dirty="0">
              <a:solidFill>
                <a:srgbClr val="92D050"/>
              </a:solidFill>
            </a:endParaRPr>
          </a:p>
        </p:txBody>
      </p:sp>
      <p:sp>
        <p:nvSpPr>
          <p:cNvPr id="59" name="Nach oben gekrümmter Pfeil 58"/>
          <p:cNvSpPr/>
          <p:nvPr/>
        </p:nvSpPr>
        <p:spPr>
          <a:xfrm rot="742861" flipH="1">
            <a:off x="3172999" y="3487271"/>
            <a:ext cx="4670214" cy="890477"/>
          </a:xfrm>
          <a:prstGeom prst="curvedUpArrow">
            <a:avLst>
              <a:gd name="adj1" fmla="val 25869"/>
              <a:gd name="adj2" fmla="val 50000"/>
              <a:gd name="adj3" fmla="val 2316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60" name="Textfeld 59"/>
          <p:cNvSpPr txBox="1"/>
          <p:nvPr/>
        </p:nvSpPr>
        <p:spPr>
          <a:xfrm>
            <a:off x="3851920" y="2996952"/>
            <a:ext cx="504056" cy="369332"/>
          </a:xfrm>
          <a:prstGeom prst="rect">
            <a:avLst/>
          </a:prstGeom>
          <a:noFill/>
          <a:ln>
            <a:solidFill>
              <a:schemeClr val="tx1"/>
            </a:solidFill>
            <a:prstDash val="solid"/>
          </a:ln>
        </p:spPr>
        <p:txBody>
          <a:bodyPr wrap="square" rtlCol="0">
            <a:spAutoFit/>
          </a:bodyPr>
          <a:lstStyle/>
          <a:p>
            <a:r>
              <a:rPr lang="de-DE" dirty="0" smtClean="0">
                <a:solidFill>
                  <a:srgbClr val="FFC000"/>
                </a:solidFill>
              </a:rPr>
              <a:t>1</a:t>
            </a:r>
            <a:endParaRPr lang="de-DE" dirty="0">
              <a:solidFill>
                <a:srgbClr val="FFC000"/>
              </a:solidFill>
            </a:endParaRPr>
          </a:p>
        </p:txBody>
      </p:sp>
      <p:sp>
        <p:nvSpPr>
          <p:cNvPr id="64" name="Gebogener Pfeil 63"/>
          <p:cNvSpPr/>
          <p:nvPr/>
        </p:nvSpPr>
        <p:spPr>
          <a:xfrm rot="372247">
            <a:off x="244745" y="785128"/>
            <a:ext cx="8505813" cy="4990308"/>
          </a:xfrm>
          <a:prstGeom prst="circularArrow">
            <a:avLst>
              <a:gd name="adj1" fmla="val 1943"/>
              <a:gd name="adj2" fmla="val 793695"/>
              <a:gd name="adj3" fmla="val 20714627"/>
              <a:gd name="adj4" fmla="val 10800000"/>
              <a:gd name="adj5" fmla="val 9785"/>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65" name="Textfeld 64"/>
          <p:cNvSpPr txBox="1"/>
          <p:nvPr/>
        </p:nvSpPr>
        <p:spPr>
          <a:xfrm>
            <a:off x="7524328" y="1916832"/>
            <a:ext cx="360040" cy="369332"/>
          </a:xfrm>
          <a:prstGeom prst="rect">
            <a:avLst/>
          </a:prstGeom>
          <a:noFill/>
          <a:ln>
            <a:solidFill>
              <a:schemeClr val="tx1"/>
            </a:solidFill>
            <a:prstDash val="solid"/>
          </a:ln>
        </p:spPr>
        <p:txBody>
          <a:bodyPr wrap="square" rtlCol="0">
            <a:spAutoFit/>
          </a:bodyPr>
          <a:lstStyle/>
          <a:p>
            <a:r>
              <a:rPr lang="de-DE" dirty="0" smtClean="0">
                <a:solidFill>
                  <a:schemeClr val="accent1">
                    <a:lumMod val="75000"/>
                  </a:schemeClr>
                </a:solidFill>
              </a:rPr>
              <a:t>3</a:t>
            </a:r>
            <a:endParaRPr lang="de-DE" dirty="0">
              <a:solidFill>
                <a:schemeClr val="accent1">
                  <a:lumMod val="75000"/>
                </a:schemeClr>
              </a:solidFill>
            </a:endParaRPr>
          </a:p>
        </p:txBody>
      </p:sp>
      <p:sp>
        <p:nvSpPr>
          <p:cNvPr id="66" name="Gebogener Pfeil 65"/>
          <p:cNvSpPr/>
          <p:nvPr/>
        </p:nvSpPr>
        <p:spPr>
          <a:xfrm flipH="1">
            <a:off x="323528" y="548680"/>
            <a:ext cx="8567936" cy="4896544"/>
          </a:xfrm>
          <a:prstGeom prst="circularArrow">
            <a:avLst>
              <a:gd name="adj1" fmla="val 1074"/>
              <a:gd name="adj2" fmla="val 855941"/>
              <a:gd name="adj3" fmla="val 21043287"/>
              <a:gd name="adj4" fmla="val 10800000"/>
              <a:gd name="adj5" fmla="val 709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67" name="Textfeld 66"/>
          <p:cNvSpPr txBox="1"/>
          <p:nvPr/>
        </p:nvSpPr>
        <p:spPr>
          <a:xfrm>
            <a:off x="683568" y="1700808"/>
            <a:ext cx="432048" cy="369332"/>
          </a:xfrm>
          <a:prstGeom prst="rect">
            <a:avLst/>
          </a:prstGeom>
          <a:noFill/>
          <a:ln>
            <a:solidFill>
              <a:schemeClr val="tx1"/>
            </a:solidFill>
            <a:prstDash val="solid"/>
          </a:ln>
        </p:spPr>
        <p:txBody>
          <a:bodyPr wrap="square" rtlCol="0">
            <a:spAutoFit/>
          </a:bodyPr>
          <a:lstStyle/>
          <a:p>
            <a:r>
              <a:rPr lang="de-DE" dirty="0" smtClean="0">
                <a:solidFill>
                  <a:srgbClr val="7030A0"/>
                </a:solidFill>
              </a:rPr>
              <a:t>3</a:t>
            </a:r>
            <a:endParaRPr lang="de-DE" dirty="0">
              <a:solidFill>
                <a:srgbClr val="7030A0"/>
              </a:solidFill>
            </a:endParaRPr>
          </a:p>
        </p:txBody>
      </p:sp>
      <p:sp>
        <p:nvSpPr>
          <p:cNvPr id="68" name="Nach oben gekrümmter Pfeil 67"/>
          <p:cNvSpPr/>
          <p:nvPr/>
        </p:nvSpPr>
        <p:spPr>
          <a:xfrm rot="742861" flipH="1">
            <a:off x="3172998" y="3487271"/>
            <a:ext cx="4670214" cy="890477"/>
          </a:xfrm>
          <a:prstGeom prst="curvedUpArrow">
            <a:avLst>
              <a:gd name="adj1" fmla="val 25869"/>
              <a:gd name="adj2" fmla="val 50000"/>
              <a:gd name="adj3" fmla="val 23160"/>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sz="3600" dirty="0" err="1" smtClean="0"/>
              <a:t>Component</a:t>
            </a:r>
            <a:r>
              <a:rPr lang="de-DE" sz="3600" dirty="0" smtClean="0"/>
              <a:t> 1:</a:t>
            </a:r>
            <a:r>
              <a:rPr lang="de-DE" dirty="0" smtClean="0"/>
              <a:t> </a:t>
            </a:r>
            <a:endParaRPr lang="de-DE" dirty="0"/>
          </a:p>
        </p:txBody>
      </p:sp>
      <p:sp>
        <p:nvSpPr>
          <p:cNvPr id="5" name="Inhaltsplatzhalter 2"/>
          <p:cNvSpPr txBox="1">
            <a:spLocks/>
          </p:cNvSpPr>
          <p:nvPr/>
        </p:nvSpPr>
        <p:spPr>
          <a:xfrm>
            <a:off x="539552" y="1988840"/>
            <a:ext cx="8229600" cy="4176464"/>
          </a:xfrm>
          <a:prstGeom prst="rect">
            <a:avLst/>
          </a:prstGeom>
        </p:spPr>
        <p:txBody>
          <a:bodyPr>
            <a:normAutofit fontScale="850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sng" strike="noStrike" kern="1200" cap="all" spc="0" normalizeH="0" noProof="0" dirty="0" err="1" smtClean="0">
                <a:ln>
                  <a:noFill/>
                </a:ln>
                <a:solidFill>
                  <a:schemeClr val="tx1"/>
                </a:solidFill>
                <a:effectLst/>
                <a:uLnTx/>
                <a:uFillTx/>
                <a:latin typeface="+mj-lt"/>
                <a:ea typeface="+mn-ea"/>
                <a:cs typeface="+mn-cs"/>
              </a:rPr>
              <a:t>Border</a:t>
            </a:r>
            <a:r>
              <a:rPr kumimoji="0" lang="de-DE" sz="2800" b="0" i="0" u="sng" strike="noStrike" kern="1200" spc="0" normalizeH="0" noProof="0" dirty="0" err="1" smtClean="0">
                <a:ln>
                  <a:noFill/>
                </a:ln>
                <a:solidFill>
                  <a:schemeClr val="tx1"/>
                </a:solidFill>
                <a:effectLst/>
                <a:uLnTx/>
                <a:uFillTx/>
                <a:latin typeface="+mj-lt"/>
                <a:ea typeface="+mn-ea"/>
                <a:cs typeface="+mn-cs"/>
              </a:rPr>
              <a:t>scape</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seminars</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on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Border</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Studies in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theory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and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methodology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and</a:t>
            </a:r>
            <a:r>
              <a:rPr kumimoji="0" lang="de-DE" sz="2800" b="0" i="0" u="none" strike="noStrike" kern="1200" cap="none" spc="0" normalizeH="0" noProof="0" dirty="0" smtClean="0">
                <a:ln>
                  <a:noFill/>
                </a:ln>
                <a:solidFill>
                  <a:schemeClr val="tx1"/>
                </a:solidFill>
                <a:effectLst/>
                <a:uLnTx/>
                <a:uFillTx/>
                <a:latin typeface="+mj-lt"/>
                <a:ea typeface="+mn-ea"/>
                <a:cs typeface="+mn-cs"/>
              </a:rPr>
              <a:t> on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relevant </a:t>
            </a:r>
            <a:r>
              <a:rPr kumimoji="0" lang="de-DE" sz="2800" b="0" i="0" u="none" strike="noStrike" kern="1200" cap="none" spc="0" normalizeH="0" noProof="0" dirty="0" err="1" smtClean="0">
                <a:ln>
                  <a:noFill/>
                </a:ln>
                <a:solidFill>
                  <a:schemeClr val="tx1"/>
                </a:solidFill>
                <a:effectLst/>
                <a:uLnTx/>
                <a:uFillTx/>
                <a:latin typeface="+mj-lt"/>
                <a:ea typeface="+mn-ea"/>
                <a:cs typeface="+mn-cs"/>
              </a:rPr>
              <a:t>aspects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focusing</a:t>
            </a:r>
            <a:r>
              <a:rPr kumimoji="0" lang="de-DE" sz="2800" b="0" i="0" u="none" strike="noStrike" kern="1200" cap="none" spc="0" normalizeH="0" noProof="0" dirty="0" smtClean="0">
                <a:ln>
                  <a:noFill/>
                </a:ln>
                <a:solidFill>
                  <a:schemeClr val="tx1"/>
                </a:solidFill>
                <a:effectLst/>
                <a:uLnTx/>
                <a:uFillTx/>
                <a:latin typeface="+mj-lt"/>
                <a:ea typeface="+mn-ea"/>
                <a:cs typeface="+mn-cs"/>
              </a:rPr>
              <a:t> on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specific</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thematic</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perspective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of</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each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year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taught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four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home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institutions</a:t>
            </a:r>
            <a:r>
              <a:rPr kumimoji="0" lang="de-DE" sz="2800" b="0" i="0" u="none" strike="noStrike" kern="1200" cap="none" spc="0" normalizeH="0" noProof="0" dirty="0" smtClean="0">
                <a:ln>
                  <a:noFill/>
                </a:ln>
                <a:solidFill>
                  <a:schemeClr val="tx1"/>
                </a:solidFill>
                <a:effectLst/>
                <a:uLnTx/>
                <a:uFillTx/>
                <a:latin typeface="+mj-lt"/>
                <a:ea typeface="+mn-ea"/>
                <a:cs typeface="+mn-cs"/>
              </a:rPr>
              <a:t>).</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lang="de-DE" sz="2800" baseline="0" dirty="0" smtClean="0">
                <a:latin typeface="+mj-lt"/>
              </a:rPr>
              <a:t>These </a:t>
            </a:r>
            <a:r>
              <a:rPr lang="de-DE" sz="2800" baseline="0" dirty="0" err="1" smtClean="0">
                <a:latin typeface="+mj-lt"/>
              </a:rPr>
              <a:t>pre-departure</a:t>
            </a:r>
            <a:r>
              <a:rPr lang="de-DE" sz="2800" baseline="0" dirty="0" smtClean="0">
                <a:latin typeface="+mj-lt"/>
              </a:rPr>
              <a:t> </a:t>
            </a:r>
            <a:r>
              <a:rPr lang="de-DE" sz="2800" baseline="0" dirty="0" err="1" smtClean="0">
                <a:latin typeface="+mj-lt"/>
              </a:rPr>
              <a:t>seminars</a:t>
            </a:r>
            <a:r>
              <a:rPr lang="de-DE" sz="2800" dirty="0" smtClean="0">
                <a:latin typeface="+mj-lt"/>
              </a:rPr>
              <a:t> </a:t>
            </a:r>
            <a:r>
              <a:rPr lang="de-DE" sz="2800" dirty="0" err="1" smtClean="0">
                <a:latin typeface="+mj-lt"/>
              </a:rPr>
              <a:t>prepare</a:t>
            </a:r>
            <a:r>
              <a:rPr lang="de-DE" sz="2800" dirty="0" smtClean="0">
                <a:latin typeface="+mj-lt"/>
              </a:rPr>
              <a:t> </a:t>
            </a:r>
            <a:r>
              <a:rPr lang="de-DE" sz="2800" dirty="0" err="1" smtClean="0">
                <a:latin typeface="+mj-lt"/>
              </a:rPr>
              <a:t>students</a:t>
            </a:r>
            <a:r>
              <a:rPr lang="de-DE" sz="2800" dirty="0" smtClean="0">
                <a:latin typeface="+mj-lt"/>
              </a:rPr>
              <a:t> </a:t>
            </a:r>
            <a:r>
              <a:rPr lang="de-DE" sz="2800" dirty="0" err="1" smtClean="0">
                <a:latin typeface="+mj-lt"/>
              </a:rPr>
              <a:t>for</a:t>
            </a:r>
            <a:r>
              <a:rPr lang="de-DE" sz="2800" dirty="0" smtClean="0">
                <a:latin typeface="+mj-lt"/>
              </a:rPr>
              <a:t> </a:t>
            </a:r>
            <a:r>
              <a:rPr lang="de-DE" sz="2800" dirty="0" err="1" smtClean="0">
                <a:latin typeface="+mj-lt"/>
              </a:rPr>
              <a:t>the</a:t>
            </a:r>
            <a:r>
              <a:rPr lang="de-DE" sz="2800" dirty="0" smtClean="0">
                <a:latin typeface="+mj-lt"/>
              </a:rPr>
              <a:t> </a:t>
            </a:r>
            <a:r>
              <a:rPr lang="de-DE" sz="2800" dirty="0" err="1" smtClean="0">
                <a:latin typeface="+mj-lt"/>
              </a:rPr>
              <a:t>stay</a:t>
            </a:r>
            <a:r>
              <a:rPr lang="de-DE" sz="2800" dirty="0" smtClean="0">
                <a:latin typeface="+mj-lt"/>
              </a:rPr>
              <a:t> </a:t>
            </a:r>
            <a:r>
              <a:rPr lang="de-DE" sz="2800" dirty="0" err="1" smtClean="0">
                <a:latin typeface="+mj-lt"/>
              </a:rPr>
              <a:t>abroad</a:t>
            </a:r>
            <a:r>
              <a:rPr lang="de-DE" sz="2800" dirty="0" smtClean="0">
                <a:latin typeface="+mj-lt"/>
              </a:rPr>
              <a:t>. </a:t>
            </a:r>
            <a:r>
              <a:rPr lang="de-DE" sz="2800" dirty="0" err="1" smtClean="0">
                <a:latin typeface="+mj-lt"/>
              </a:rPr>
              <a:t>Students</a:t>
            </a:r>
            <a:r>
              <a:rPr lang="de-DE" sz="2800" dirty="0" smtClean="0">
                <a:latin typeface="+mj-lt"/>
              </a:rPr>
              <a:t> </a:t>
            </a:r>
            <a:r>
              <a:rPr lang="de-DE" sz="2800" dirty="0" err="1" smtClean="0">
                <a:latin typeface="+mj-lt"/>
              </a:rPr>
              <a:t>develop</a:t>
            </a:r>
            <a:r>
              <a:rPr lang="de-DE" sz="2800" dirty="0" smtClean="0">
                <a:latin typeface="+mj-lt"/>
              </a:rPr>
              <a:t> </a:t>
            </a:r>
            <a:r>
              <a:rPr lang="de-DE" sz="2800" dirty="0" err="1" smtClean="0">
                <a:latin typeface="+mj-lt"/>
              </a:rPr>
              <a:t>their</a:t>
            </a:r>
            <a:r>
              <a:rPr lang="de-DE" sz="2800" dirty="0" smtClean="0">
                <a:latin typeface="+mj-lt"/>
              </a:rPr>
              <a:t> </a:t>
            </a:r>
            <a:r>
              <a:rPr lang="de-DE" sz="2800" dirty="0" err="1" smtClean="0">
                <a:latin typeface="+mj-lt"/>
              </a:rPr>
              <a:t>research</a:t>
            </a:r>
            <a:r>
              <a:rPr lang="de-DE" sz="2800" dirty="0" smtClean="0">
                <a:latin typeface="+mj-lt"/>
              </a:rPr>
              <a:t> </a:t>
            </a:r>
            <a:r>
              <a:rPr lang="de-DE" sz="2800" dirty="0" err="1" smtClean="0">
                <a:latin typeface="+mj-lt"/>
              </a:rPr>
              <a:t>proposals</a:t>
            </a:r>
            <a:r>
              <a:rPr lang="de-DE" sz="2800" dirty="0" smtClean="0">
                <a:latin typeface="+mj-lt"/>
              </a:rPr>
              <a:t> </a:t>
            </a:r>
            <a:r>
              <a:rPr lang="de-DE" sz="2800" dirty="0" err="1" smtClean="0">
                <a:latin typeface="+mj-lt"/>
              </a:rPr>
              <a:t>here</a:t>
            </a:r>
            <a:r>
              <a:rPr lang="de-DE" sz="2800" dirty="0" smtClean="0">
                <a:latin typeface="+mj-lt"/>
              </a:rPr>
              <a:t>. The </a:t>
            </a:r>
            <a:r>
              <a:rPr lang="de-DE" sz="2800" dirty="0" err="1" smtClean="0">
                <a:latin typeface="+mj-lt"/>
              </a:rPr>
              <a:t>seminars</a:t>
            </a:r>
            <a:r>
              <a:rPr lang="de-DE" sz="2800" dirty="0" smtClean="0">
                <a:latin typeface="+mj-lt"/>
              </a:rPr>
              <a:t> </a:t>
            </a:r>
            <a:r>
              <a:rPr lang="de-DE" sz="2800" dirty="0" err="1" smtClean="0">
                <a:latin typeface="+mj-lt"/>
              </a:rPr>
              <a:t>are</a:t>
            </a:r>
            <a:r>
              <a:rPr lang="de-DE" sz="2800" dirty="0" smtClean="0">
                <a:latin typeface="+mj-lt"/>
              </a:rPr>
              <a:t> also open </a:t>
            </a:r>
            <a:r>
              <a:rPr lang="de-DE" sz="2800" dirty="0" err="1" smtClean="0">
                <a:latin typeface="+mj-lt"/>
              </a:rPr>
              <a:t>for</a:t>
            </a:r>
            <a:r>
              <a:rPr lang="de-DE" sz="2800" dirty="0" smtClean="0">
                <a:latin typeface="+mj-lt"/>
              </a:rPr>
              <a:t> </a:t>
            </a:r>
            <a:r>
              <a:rPr lang="de-DE" sz="2800" dirty="0" err="1" smtClean="0">
                <a:latin typeface="+mj-lt"/>
              </a:rPr>
              <a:t>interested</a:t>
            </a:r>
            <a:r>
              <a:rPr lang="de-DE" sz="2800" dirty="0" smtClean="0">
                <a:latin typeface="+mj-lt"/>
              </a:rPr>
              <a:t> </a:t>
            </a:r>
            <a:r>
              <a:rPr lang="de-DE" sz="2800" dirty="0" err="1" smtClean="0">
                <a:latin typeface="+mj-lt"/>
              </a:rPr>
              <a:t>students</a:t>
            </a:r>
            <a:r>
              <a:rPr lang="de-DE" sz="2800" dirty="0" smtClean="0">
                <a:latin typeface="+mj-lt"/>
              </a:rPr>
              <a:t> not </a:t>
            </a:r>
            <a:r>
              <a:rPr lang="de-DE" sz="2800" dirty="0" err="1" smtClean="0">
                <a:latin typeface="+mj-lt"/>
              </a:rPr>
              <a:t>participating</a:t>
            </a:r>
            <a:r>
              <a:rPr lang="de-DE" sz="2800" dirty="0" smtClean="0">
                <a:latin typeface="+mj-lt"/>
              </a:rPr>
              <a:t> in </a:t>
            </a:r>
            <a:r>
              <a:rPr lang="de-DE" sz="2800" dirty="0" err="1" smtClean="0">
                <a:latin typeface="+mj-lt"/>
              </a:rPr>
              <a:t>BORDERscape</a:t>
            </a:r>
            <a:endParaRPr lang="de-DE" sz="2800" dirty="0" smtClean="0">
              <a:latin typeface="+mj-lt"/>
            </a:endParaRP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none" strike="noStrike" kern="1200" cap="none" spc="0" normalizeH="0" baseline="0" noProof="0" dirty="0" smtClean="0">
                <a:ln>
                  <a:noFill/>
                </a:ln>
                <a:solidFill>
                  <a:schemeClr val="tx1"/>
                </a:solidFill>
                <a:effectLst/>
                <a:uLnTx/>
                <a:uFillTx/>
                <a:latin typeface="+mj-lt"/>
                <a:ea typeface="+mn-ea"/>
                <a:cs typeface="+mn-cs"/>
              </a:rPr>
              <a:t>Curricula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of</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these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seminars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will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be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jointly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developed</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by</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all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four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partner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core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curriculum</a:t>
            </a:r>
            <a:r>
              <a:rPr lang="de-DE" sz="2800" dirty="0" smtClean="0">
                <a:latin typeface="+mj-lt"/>
              </a:rPr>
              <a:t>, </a:t>
            </a:r>
            <a:r>
              <a:rPr lang="de-DE" sz="2800" dirty="0" err="1" smtClean="0">
                <a:latin typeface="+mj-lt"/>
              </a:rPr>
              <a:t>common</a:t>
            </a:r>
            <a:r>
              <a:rPr lang="de-DE" sz="2800" dirty="0" smtClean="0">
                <a:latin typeface="+mj-lt"/>
              </a:rPr>
              <a:t> </a:t>
            </a:r>
            <a:r>
              <a:rPr lang="de-DE" sz="2800" dirty="0" err="1" smtClean="0">
                <a:latin typeface="+mj-lt"/>
              </a:rPr>
              <a:t>syllabus</a:t>
            </a:r>
            <a:r>
              <a:rPr lang="de-DE" sz="2800" dirty="0" smtClean="0">
                <a:latin typeface="+mj-lt"/>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229600" cy="1600200"/>
          </a:xfrm>
        </p:spPr>
        <p:txBody>
          <a:bodyPr/>
          <a:lstStyle/>
          <a:p>
            <a:r>
              <a:rPr lang="de-DE" sz="3600" dirty="0" err="1" smtClean="0"/>
              <a:t>Component</a:t>
            </a:r>
            <a:r>
              <a:rPr lang="de-DE" sz="3600" dirty="0" smtClean="0"/>
              <a:t> 2:</a:t>
            </a:r>
            <a:r>
              <a:rPr lang="de-DE" dirty="0" smtClean="0"/>
              <a:t/>
            </a:r>
            <a:br>
              <a:rPr lang="de-DE" dirty="0" smtClean="0"/>
            </a:br>
            <a:endParaRPr lang="de-DE" dirty="0"/>
          </a:p>
        </p:txBody>
      </p:sp>
      <p:sp>
        <p:nvSpPr>
          <p:cNvPr id="3" name="Inhaltsplatzhalter 2"/>
          <p:cNvSpPr txBox="1">
            <a:spLocks/>
          </p:cNvSpPr>
          <p:nvPr/>
        </p:nvSpPr>
        <p:spPr>
          <a:xfrm>
            <a:off x="467544" y="1412776"/>
            <a:ext cx="8229600" cy="4176464"/>
          </a:xfrm>
          <a:prstGeom prst="rect">
            <a:avLst/>
          </a:prstGeom>
        </p:spPr>
        <p:txBody>
          <a:bodyPr>
            <a:normAutofit/>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kumimoji="0" lang="de-DE" sz="2800" i="0" u="sng" strike="noStrike" kern="1200" cap="none" spc="0" normalizeH="0" baseline="0" noProof="0" dirty="0" smtClean="0">
                <a:ln>
                  <a:noFill/>
                </a:ln>
                <a:solidFill>
                  <a:schemeClr val="tx1"/>
                </a:solidFill>
                <a:effectLst/>
                <a:uLnTx/>
                <a:uFillTx/>
                <a:latin typeface="+mj-lt"/>
                <a:ea typeface="+mn-ea"/>
                <a:cs typeface="+mn-cs"/>
              </a:rPr>
              <a:t>Language </a:t>
            </a:r>
            <a:r>
              <a:rPr kumimoji="0" lang="de-DE" sz="2800" i="0" u="sng" strike="noStrike" kern="1200" cap="none" spc="0" normalizeH="0" baseline="0" noProof="0" dirty="0" err="1" smtClean="0">
                <a:ln>
                  <a:noFill/>
                </a:ln>
                <a:solidFill>
                  <a:schemeClr val="tx1"/>
                </a:solidFill>
                <a:effectLst/>
                <a:uLnTx/>
                <a:uFillTx/>
                <a:latin typeface="+mj-lt"/>
                <a:ea typeface="+mn-ea"/>
                <a:cs typeface="+mn-cs"/>
              </a:rPr>
              <a:t>Instruction</a:t>
            </a:r>
            <a:r>
              <a:rPr kumimoji="0" lang="de-DE" sz="280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for</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US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students</a:t>
            </a:r>
            <a:r>
              <a:rPr lang="de-DE" sz="2800" dirty="0" smtClean="0">
                <a:latin typeface="+mj-lt"/>
              </a:rPr>
              <a:t>, </a:t>
            </a:r>
            <a:r>
              <a:rPr lang="de-DE" sz="2800" dirty="0" err="1" smtClean="0">
                <a:latin typeface="+mj-lt"/>
              </a:rPr>
              <a:t>with</a:t>
            </a:r>
            <a:r>
              <a:rPr lang="de-DE" sz="2800" dirty="0" smtClean="0">
                <a:latin typeface="+mj-lt"/>
              </a:rPr>
              <a:t> </a:t>
            </a:r>
            <a:r>
              <a:rPr lang="de-DE" sz="2800" dirty="0" err="1" smtClean="0">
                <a:latin typeface="+mj-lt"/>
              </a:rPr>
              <a:t>those</a:t>
            </a:r>
            <a:r>
              <a:rPr lang="de-DE" sz="2800" dirty="0" smtClean="0">
                <a:latin typeface="+mj-lt"/>
              </a:rPr>
              <a:t> </a:t>
            </a:r>
            <a:r>
              <a:rPr lang="de-DE" sz="2800" dirty="0" err="1" smtClean="0">
                <a:latin typeface="+mj-lt"/>
              </a:rPr>
              <a:t>destined</a:t>
            </a:r>
            <a:r>
              <a:rPr lang="de-DE" sz="2800" dirty="0" smtClean="0">
                <a:latin typeface="+mj-lt"/>
              </a:rPr>
              <a:t> </a:t>
            </a:r>
            <a:r>
              <a:rPr lang="de-DE" sz="2800" dirty="0" err="1" smtClean="0">
                <a:latin typeface="+mj-lt"/>
              </a:rPr>
              <a:t>for</a:t>
            </a:r>
            <a:r>
              <a:rPr lang="de-DE" sz="2800" dirty="0" smtClean="0">
                <a:latin typeface="+mj-lt"/>
              </a:rPr>
              <a:t> Berlin in German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kumimoji="0" lang="de-DE" sz="2800" b="0" i="0" u="sng" strike="noStrike" kern="1200" cap="none" spc="0" normalizeH="0" baseline="0" noProof="0" dirty="0" smtClean="0">
                <a:ln>
                  <a:noFill/>
                </a:ln>
                <a:solidFill>
                  <a:schemeClr val="tx1"/>
                </a:solidFill>
                <a:effectLst/>
                <a:uLnTx/>
                <a:uFillTx/>
                <a:latin typeface="+mj-lt"/>
                <a:ea typeface="+mn-ea"/>
                <a:cs typeface="+mn-cs"/>
              </a:rPr>
              <a:t>Language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instruction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for</a:t>
            </a:r>
            <a:r>
              <a:rPr kumimoji="0" lang="de-DE" sz="2800" b="0" i="0" u="none" strike="noStrike" kern="1200" cap="none" spc="0" normalizeH="0" noProof="0" dirty="0" smtClean="0">
                <a:ln>
                  <a:noFill/>
                </a:ln>
                <a:solidFill>
                  <a:schemeClr val="tx1"/>
                </a:solidFill>
                <a:effectLst/>
                <a:uLnTx/>
                <a:uFillTx/>
                <a:latin typeface="+mj-lt"/>
                <a:ea typeface="+mn-ea"/>
                <a:cs typeface="+mn-cs"/>
              </a:rPr>
              <a:t> US </a:t>
            </a:r>
            <a:r>
              <a:rPr kumimoji="0" lang="de-DE" sz="2800" b="0" i="0" u="none" strike="noStrike" kern="1200" cap="none" spc="0" normalizeH="0" noProof="0" dirty="0" err="1" smtClean="0">
                <a:ln>
                  <a:noFill/>
                </a:ln>
                <a:solidFill>
                  <a:schemeClr val="tx1"/>
                </a:solidFill>
                <a:effectLst/>
                <a:uLnTx/>
                <a:uFillTx/>
                <a:latin typeface="+mj-lt"/>
                <a:ea typeface="+mn-ea"/>
                <a:cs typeface="+mn-cs"/>
              </a:rPr>
              <a:t>students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with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those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destined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for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Warsaw</a:t>
            </a:r>
            <a:r>
              <a:rPr kumimoji="0" lang="de-DE" sz="2800" b="0" i="0" u="none" strike="noStrike" kern="1200" cap="none" spc="0" normalizeH="0" noProof="0" dirty="0" smtClean="0">
                <a:ln>
                  <a:noFill/>
                </a:ln>
                <a:solidFill>
                  <a:schemeClr val="tx1"/>
                </a:solidFill>
                <a:effectLst/>
                <a:uLnTx/>
                <a:uFillTx/>
                <a:latin typeface="+mj-lt"/>
                <a:ea typeface="+mn-ea"/>
                <a:cs typeface="+mn-cs"/>
              </a:rPr>
              <a:t> in </a:t>
            </a:r>
            <a:r>
              <a:rPr kumimoji="0" lang="de-DE" sz="2800" b="0" i="0" u="none" strike="noStrike" kern="1200" cap="none" spc="0" normalizeH="0" noProof="0" dirty="0" err="1" smtClean="0">
                <a:ln>
                  <a:noFill/>
                </a:ln>
                <a:solidFill>
                  <a:schemeClr val="tx1"/>
                </a:solidFill>
                <a:effectLst/>
                <a:uLnTx/>
                <a:uFillTx/>
                <a:latin typeface="+mj-lt"/>
                <a:ea typeface="+mn-ea"/>
                <a:cs typeface="+mn-cs"/>
              </a:rPr>
              <a:t>Polish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p>
          <a:p>
            <a:pPr marL="457200" marR="0" lvl="0" indent="-457200" algn="l" defTabSz="914400" rtl="0" eaLnBrk="1" fontAlgn="auto" latinLnBrk="0" hangingPunct="1">
              <a:lnSpc>
                <a:spcPct val="100000"/>
              </a:lnSpc>
              <a:spcBef>
                <a:spcPct val="20000"/>
              </a:spcBef>
              <a:spcAft>
                <a:spcPts val="0"/>
              </a:spcAft>
              <a:buClrTx/>
              <a:buSzTx/>
              <a:tabLst/>
              <a:defRPr/>
            </a:pPr>
            <a:endParaRPr lang="de-DE" sz="2800" baseline="0" dirty="0" smtClean="0">
              <a:latin typeface="+mj-lt"/>
            </a:endParaRPr>
          </a:p>
          <a:p>
            <a:pPr marR="0" lvl="0" indent="-457200" algn="l" defTabSz="914400" rtl="0" eaLnBrk="1" fontAlgn="auto" latinLnBrk="0" hangingPunct="1">
              <a:lnSpc>
                <a:spcPct val="100000"/>
              </a:lnSpc>
              <a:spcBef>
                <a:spcPct val="20000"/>
              </a:spcBef>
              <a:spcAft>
                <a:spcPts val="0"/>
              </a:spcAft>
              <a:buClrTx/>
              <a:buSzTx/>
              <a:tabLst/>
              <a:defRPr/>
            </a:pPr>
            <a:r>
              <a:rPr kumimoji="0" lang="de-DE" sz="2800" b="0" i="0" u="none" strike="noStrike" kern="1200" cap="none" spc="0" normalizeH="0" noProof="0" dirty="0" smtClean="0">
                <a:ln>
                  <a:noFill/>
                </a:ln>
                <a:solidFill>
                  <a:schemeClr val="tx1"/>
                </a:solidFill>
                <a:effectLst/>
                <a:uLnTx/>
                <a:uFillTx/>
                <a:latin typeface="+mj-lt"/>
                <a:ea typeface="+mn-ea"/>
                <a:cs typeface="+mn-cs"/>
              </a:rPr>
              <a:t>Language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instruction</a:t>
            </a:r>
            <a:r>
              <a:rPr kumimoji="0" lang="de-DE" sz="2800" b="0" i="0" u="none" strike="noStrike" kern="1200" cap="none" spc="0" normalizeH="0" noProof="0" dirty="0" smtClean="0">
                <a:ln>
                  <a:noFill/>
                </a:ln>
                <a:solidFill>
                  <a:schemeClr val="tx1"/>
                </a:solidFill>
                <a:effectLst/>
                <a:uLnTx/>
                <a:uFillTx/>
                <a:latin typeface="+mj-lt"/>
                <a:ea typeface="+mn-ea"/>
                <a:cs typeface="+mn-cs"/>
              </a:rPr>
              <a:t> will </a:t>
            </a:r>
            <a:r>
              <a:rPr kumimoji="0" lang="de-DE" sz="2800" b="0" i="0" u="none" strike="noStrike" kern="1200" cap="none" spc="0" normalizeH="0" noProof="0" dirty="0" err="1" smtClean="0">
                <a:ln>
                  <a:noFill/>
                </a:ln>
                <a:solidFill>
                  <a:schemeClr val="tx1"/>
                </a:solidFill>
                <a:effectLst/>
                <a:uLnTx/>
                <a:uFillTx/>
                <a:latin typeface="+mj-lt"/>
                <a:ea typeface="+mn-ea"/>
                <a:cs typeface="+mn-cs"/>
              </a:rPr>
              <a:t>be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continued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sz="3600" dirty="0" err="1" smtClean="0"/>
              <a:t>Component</a:t>
            </a:r>
            <a:r>
              <a:rPr lang="de-DE" sz="3600" dirty="0" smtClean="0"/>
              <a:t> 3:</a:t>
            </a:r>
            <a:endParaRPr lang="de-DE" sz="3600" dirty="0"/>
          </a:p>
        </p:txBody>
      </p:sp>
      <p:sp>
        <p:nvSpPr>
          <p:cNvPr id="6" name="Inhaltsplatzhalter 2"/>
          <p:cNvSpPr txBox="1">
            <a:spLocks/>
          </p:cNvSpPr>
          <p:nvPr/>
        </p:nvSpPr>
        <p:spPr>
          <a:xfrm>
            <a:off x="467544" y="1628800"/>
            <a:ext cx="8229600" cy="4176464"/>
          </a:xfrm>
          <a:prstGeom prst="rect">
            <a:avLst/>
          </a:prstGeom>
        </p:spPr>
        <p:txBody>
          <a:bodyPr>
            <a:normAutofit/>
          </a:bodyPr>
          <a:lstStyle/>
          <a:p>
            <a:pPr marL="457200" marR="0" lvl="0" indent="-457200" algn="l" defTabSz="914400" rtl="0" eaLnBrk="1" fontAlgn="auto" latinLnBrk="0" hangingPunct="1">
              <a:lnSpc>
                <a:spcPct val="100000"/>
              </a:lnSpc>
              <a:spcBef>
                <a:spcPct val="20000"/>
              </a:spcBef>
              <a:spcAft>
                <a:spcPts val="0"/>
              </a:spcAft>
              <a:buClrTx/>
              <a:buSzTx/>
              <a:tabLst/>
              <a:defRPr/>
            </a:pPr>
            <a:r>
              <a:rPr kumimoji="0" lang="de-DE" sz="2800" b="0" i="0" u="sng" strike="noStrike" kern="1200" cap="none" spc="0" normalizeH="0" baseline="0" noProof="0" dirty="0" smtClean="0">
                <a:ln>
                  <a:noFill/>
                </a:ln>
                <a:solidFill>
                  <a:schemeClr val="tx1"/>
                </a:solidFill>
                <a:effectLst/>
                <a:uLnTx/>
                <a:uFillTx/>
                <a:latin typeface="+mj-lt"/>
                <a:ea typeface="+mn-ea"/>
                <a:cs typeface="+mn-cs"/>
              </a:rPr>
              <a:t>Online</a:t>
            </a:r>
            <a:r>
              <a:rPr kumimoji="0" lang="de-DE" sz="2800" b="0" i="0" u="sng" strike="noStrike" kern="1200" cap="none" spc="0" normalizeH="0" noProof="0" dirty="0" smtClean="0">
                <a:ln>
                  <a:noFill/>
                </a:ln>
                <a:solidFill>
                  <a:schemeClr val="tx1"/>
                </a:solidFill>
                <a:effectLst/>
                <a:uLnTx/>
                <a:uFillTx/>
                <a:latin typeface="+mj-lt"/>
                <a:ea typeface="+mn-ea"/>
                <a:cs typeface="+mn-cs"/>
              </a:rPr>
              <a:t> Orientation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Before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their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stay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abroad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students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establish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contact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with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faculty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their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and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specify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lang="de-DE" sz="2800" noProof="0" dirty="0" err="1" smtClean="0">
                <a:latin typeface="+mj-lt"/>
              </a:rPr>
              <a:t>research</a:t>
            </a:r>
            <a:r>
              <a:rPr lang="de-DE" sz="2800" noProof="0" dirty="0" smtClean="0">
                <a:latin typeface="+mj-lt"/>
              </a:rPr>
              <a:t> </a:t>
            </a:r>
            <a:r>
              <a:rPr lang="de-DE" sz="2800" noProof="0" dirty="0" err="1" smtClean="0">
                <a:latin typeface="+mj-lt"/>
              </a:rPr>
              <a:t>projects</a:t>
            </a:r>
            <a:r>
              <a:rPr lang="de-DE" sz="2800" dirty="0" smtClean="0">
                <a:latin typeface="+mj-lt"/>
              </a:rPr>
              <a:t>, </a:t>
            </a:r>
            <a:r>
              <a:rPr lang="de-DE" sz="2800" dirty="0" err="1" smtClean="0">
                <a:latin typeface="+mj-lt"/>
              </a:rPr>
              <a:t>choose</a:t>
            </a:r>
            <a:r>
              <a:rPr lang="de-DE" sz="2800" dirty="0" smtClean="0">
                <a:latin typeface="+mj-lt"/>
              </a:rPr>
              <a:t> </a:t>
            </a:r>
            <a:r>
              <a:rPr lang="de-DE" sz="2800" dirty="0" err="1" smtClean="0">
                <a:latin typeface="+mj-lt"/>
              </a:rPr>
              <a:t>possible</a:t>
            </a:r>
            <a:r>
              <a:rPr lang="de-DE" sz="2800" dirty="0" smtClean="0">
                <a:latin typeface="+mj-lt"/>
              </a:rPr>
              <a:t> </a:t>
            </a:r>
            <a:r>
              <a:rPr lang="de-DE" sz="2800" dirty="0" err="1" smtClean="0">
                <a:latin typeface="+mj-lt"/>
              </a:rPr>
              <a:t>electives</a:t>
            </a:r>
            <a:r>
              <a:rPr lang="de-DE" sz="2800" dirty="0" smtClean="0">
                <a:latin typeface="+mj-lt"/>
              </a:rPr>
              <a:t> </a:t>
            </a:r>
            <a:r>
              <a:rPr lang="de-DE" sz="2800" dirty="0" err="1" smtClean="0">
                <a:latin typeface="+mj-lt"/>
              </a:rPr>
              <a:t>and</a:t>
            </a:r>
            <a:r>
              <a:rPr lang="de-DE" sz="2800" dirty="0" smtClean="0">
                <a:latin typeface="+mj-lt"/>
              </a:rPr>
              <a:t> </a:t>
            </a:r>
            <a:r>
              <a:rPr lang="de-DE" sz="2800" dirty="0" err="1" smtClean="0">
                <a:latin typeface="+mj-lt"/>
              </a:rPr>
              <a:t>obtain</a:t>
            </a:r>
            <a:r>
              <a:rPr lang="de-DE" sz="2800" dirty="0" smtClean="0">
                <a:latin typeface="+mj-lt"/>
              </a:rPr>
              <a:t> organisational </a:t>
            </a:r>
            <a:r>
              <a:rPr lang="de-DE" sz="2800" dirty="0" err="1" smtClean="0">
                <a:latin typeface="+mj-lt"/>
              </a:rPr>
              <a:t>assistance</a:t>
            </a:r>
            <a:r>
              <a:rPr lang="de-DE" sz="2800" dirty="0" smtClean="0">
                <a:latin typeface="+mj-lt"/>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err="1" smtClean="0"/>
              <a:t>Component</a:t>
            </a:r>
            <a:r>
              <a:rPr lang="de-DE" sz="3600" dirty="0" smtClean="0"/>
              <a:t> 4:</a:t>
            </a:r>
            <a:endParaRPr lang="de-DE" sz="3600" dirty="0"/>
          </a:p>
        </p:txBody>
      </p:sp>
      <p:sp>
        <p:nvSpPr>
          <p:cNvPr id="3" name="Inhaltsplatzhalter 2"/>
          <p:cNvSpPr txBox="1">
            <a:spLocks/>
          </p:cNvSpPr>
          <p:nvPr/>
        </p:nvSpPr>
        <p:spPr>
          <a:xfrm>
            <a:off x="539552" y="1988840"/>
            <a:ext cx="8229600" cy="4176464"/>
          </a:xfrm>
          <a:prstGeom prst="rect">
            <a:avLst/>
          </a:prstGeom>
        </p:spPr>
        <p:txBody>
          <a:bodyPr>
            <a:normAutofit lnSpcReduction="1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sng" strike="noStrike" kern="1200" cap="all" spc="0" normalizeH="0" noProof="0" dirty="0" err="1" smtClean="0">
                <a:ln>
                  <a:noFill/>
                </a:ln>
                <a:solidFill>
                  <a:schemeClr val="tx1"/>
                </a:solidFill>
                <a:effectLst/>
                <a:uLnTx/>
                <a:uFillTx/>
                <a:latin typeface="+mj-lt"/>
                <a:ea typeface="+mn-ea"/>
                <a:cs typeface="+mn-cs"/>
              </a:rPr>
              <a:t>Border</a:t>
            </a:r>
            <a:r>
              <a:rPr kumimoji="0" lang="de-DE" sz="2800" b="0" i="0" u="sng" strike="noStrike" kern="1200" spc="0" normalizeH="0" noProof="0" dirty="0" err="1" smtClean="0">
                <a:ln>
                  <a:noFill/>
                </a:ln>
                <a:solidFill>
                  <a:schemeClr val="tx1"/>
                </a:solidFill>
                <a:effectLst/>
                <a:uLnTx/>
                <a:uFillTx/>
                <a:latin typeface="+mj-lt"/>
                <a:ea typeface="+mn-ea"/>
                <a:cs typeface="+mn-cs"/>
              </a:rPr>
              <a:t>scape</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research</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workshops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the</a:t>
            </a:r>
            <a:r>
              <a:rPr lang="de-DE" sz="2800" dirty="0" smtClean="0">
                <a:latin typeface="+mj-lt"/>
              </a:rPr>
              <a:t> </a:t>
            </a:r>
            <a:r>
              <a:rPr lang="de-DE" sz="2800" dirty="0" err="1" smtClean="0">
                <a:latin typeface="+mj-lt"/>
              </a:rPr>
              <a:t>home</a:t>
            </a:r>
            <a:r>
              <a:rPr lang="de-DE" sz="2800" dirty="0" smtClean="0">
                <a:latin typeface="+mj-lt"/>
              </a:rPr>
              <a:t> </a:t>
            </a:r>
            <a:r>
              <a:rPr lang="de-DE" sz="2800" dirty="0" err="1" smtClean="0">
                <a:latin typeface="+mj-lt"/>
              </a:rPr>
              <a:t>and</a:t>
            </a:r>
            <a:r>
              <a:rPr lang="de-DE" sz="2800" dirty="0" smtClean="0">
                <a:latin typeface="+mj-lt"/>
              </a:rPr>
              <a:t> </a:t>
            </a:r>
            <a:r>
              <a:rPr lang="de-DE" sz="2800" dirty="0" err="1" smtClean="0">
                <a:latin typeface="+mj-lt"/>
              </a:rPr>
              <a:t>host</a:t>
            </a:r>
            <a:r>
              <a:rPr lang="de-DE" sz="2800" dirty="0" smtClean="0">
                <a:latin typeface="+mj-lt"/>
              </a:rPr>
              <a:t> </a:t>
            </a:r>
            <a:r>
              <a:rPr lang="de-DE" sz="2800" dirty="0" err="1" smtClean="0">
                <a:latin typeface="+mj-lt"/>
              </a:rPr>
              <a:t>institutions</a:t>
            </a:r>
            <a:r>
              <a:rPr lang="de-DE" sz="2800" dirty="0" smtClean="0">
                <a:latin typeface="+mj-lt"/>
              </a:rPr>
              <a:t> (</a:t>
            </a:r>
            <a:r>
              <a:rPr lang="de-DE" sz="2800" dirty="0" err="1" smtClean="0">
                <a:latin typeface="+mj-lt"/>
              </a:rPr>
              <a:t>for</a:t>
            </a:r>
            <a:r>
              <a:rPr lang="de-DE" sz="2800" dirty="0" smtClean="0">
                <a:latin typeface="+mj-lt"/>
              </a:rPr>
              <a:t> BORDERSCAPE </a:t>
            </a:r>
            <a:r>
              <a:rPr lang="de-DE" sz="2800" dirty="0" err="1" smtClean="0">
                <a:latin typeface="+mj-lt"/>
              </a:rPr>
              <a:t>students</a:t>
            </a:r>
            <a:r>
              <a:rPr lang="de-DE" sz="2800" dirty="0" smtClean="0">
                <a:latin typeface="+mj-lt"/>
              </a:rPr>
              <a:t> </a:t>
            </a:r>
            <a:r>
              <a:rPr lang="de-DE" sz="2800" dirty="0" err="1" smtClean="0">
                <a:latin typeface="+mj-lt"/>
              </a:rPr>
              <a:t>from</a:t>
            </a:r>
            <a:r>
              <a:rPr lang="de-DE" sz="2800" dirty="0" smtClean="0">
                <a:latin typeface="+mj-lt"/>
              </a:rPr>
              <a:t> </a:t>
            </a:r>
            <a:r>
              <a:rPr lang="de-DE" sz="2800" dirty="0" err="1" smtClean="0">
                <a:latin typeface="+mj-lt"/>
              </a:rPr>
              <a:t>the</a:t>
            </a:r>
            <a:r>
              <a:rPr lang="de-DE" sz="2800" dirty="0" smtClean="0">
                <a:latin typeface="+mj-lt"/>
              </a:rPr>
              <a:t> </a:t>
            </a:r>
            <a:r>
              <a:rPr lang="de-DE" sz="2800" dirty="0" err="1" smtClean="0">
                <a:latin typeface="+mj-lt"/>
              </a:rPr>
              <a:t>home</a:t>
            </a:r>
            <a:r>
              <a:rPr lang="de-DE" sz="2800" dirty="0" smtClean="0">
                <a:latin typeface="+mj-lt"/>
              </a:rPr>
              <a:t> </a:t>
            </a:r>
            <a:r>
              <a:rPr lang="de-DE" sz="2800" dirty="0" err="1" smtClean="0">
                <a:latin typeface="+mj-lt"/>
              </a:rPr>
              <a:t>and</a:t>
            </a:r>
            <a:r>
              <a:rPr lang="de-DE" sz="2800" dirty="0" smtClean="0">
                <a:latin typeface="+mj-lt"/>
              </a:rPr>
              <a:t> </a:t>
            </a:r>
            <a:r>
              <a:rPr lang="de-DE" sz="2800" dirty="0" err="1" smtClean="0">
                <a:latin typeface="+mj-lt"/>
              </a:rPr>
              <a:t>host</a:t>
            </a:r>
            <a:r>
              <a:rPr lang="de-DE" sz="2800" dirty="0" smtClean="0">
                <a:latin typeface="+mj-lt"/>
              </a:rPr>
              <a:t> </a:t>
            </a:r>
            <a:r>
              <a:rPr lang="de-DE" sz="2800" dirty="0" err="1" smtClean="0">
                <a:latin typeface="+mj-lt"/>
              </a:rPr>
              <a:t>institutions</a:t>
            </a:r>
            <a:r>
              <a:rPr lang="de-DE" sz="2800" dirty="0" smtClean="0">
                <a:latin typeface="+mj-lt"/>
              </a:rPr>
              <a:t>) on </a:t>
            </a:r>
            <a:r>
              <a:rPr lang="de-DE" sz="2800" dirty="0" err="1" smtClean="0">
                <a:latin typeface="+mj-lt"/>
              </a:rPr>
              <a:t>questions</a:t>
            </a:r>
            <a:r>
              <a:rPr lang="de-DE" sz="2800" dirty="0" smtClean="0">
                <a:latin typeface="+mj-lt"/>
              </a:rPr>
              <a:t> </a:t>
            </a:r>
            <a:r>
              <a:rPr lang="de-DE" sz="2800" dirty="0" err="1" smtClean="0">
                <a:latin typeface="+mj-lt"/>
              </a:rPr>
              <a:t>of</a:t>
            </a:r>
            <a:r>
              <a:rPr lang="de-DE" sz="2800" dirty="0" smtClean="0">
                <a:latin typeface="+mj-lt"/>
              </a:rPr>
              <a:t> </a:t>
            </a:r>
            <a:r>
              <a:rPr lang="de-DE" sz="2800" dirty="0" err="1" smtClean="0">
                <a:latin typeface="+mj-lt"/>
              </a:rPr>
              <a:t>research</a:t>
            </a:r>
            <a:r>
              <a:rPr lang="de-DE" sz="2800" dirty="0" smtClean="0">
                <a:latin typeface="+mj-lt"/>
              </a:rPr>
              <a:t> design </a:t>
            </a:r>
            <a:r>
              <a:rPr lang="de-DE" sz="2800" dirty="0" err="1" smtClean="0">
                <a:latin typeface="+mj-lt"/>
              </a:rPr>
              <a:t>and</a:t>
            </a:r>
            <a:r>
              <a:rPr lang="de-DE" sz="2800" dirty="0" smtClean="0">
                <a:latin typeface="+mj-lt"/>
              </a:rPr>
              <a:t> </a:t>
            </a:r>
            <a:r>
              <a:rPr lang="de-DE" sz="2800" dirty="0" err="1" smtClean="0">
                <a:latin typeface="+mj-lt"/>
              </a:rPr>
              <a:t>selected</a:t>
            </a:r>
            <a:r>
              <a:rPr lang="de-DE" sz="2800" dirty="0" smtClean="0">
                <a:latin typeface="+mj-lt"/>
              </a:rPr>
              <a:t> </a:t>
            </a:r>
            <a:r>
              <a:rPr lang="de-DE" sz="2800" dirty="0" err="1" smtClean="0">
                <a:latin typeface="+mj-lt"/>
              </a:rPr>
              <a:t>problems</a:t>
            </a:r>
            <a:r>
              <a:rPr lang="de-DE" sz="2800" dirty="0" smtClean="0">
                <a:latin typeface="+mj-lt"/>
              </a:rPr>
              <a:t> in </a:t>
            </a:r>
            <a:r>
              <a:rPr lang="de-DE" sz="2800" dirty="0" err="1" smtClean="0">
                <a:latin typeface="+mj-lt"/>
              </a:rPr>
              <a:t>Border</a:t>
            </a:r>
            <a:r>
              <a:rPr lang="de-DE" sz="2800" dirty="0" smtClean="0">
                <a:latin typeface="+mj-lt"/>
              </a:rPr>
              <a:t> Studies – </a:t>
            </a:r>
            <a:r>
              <a:rPr lang="de-DE" sz="2800" dirty="0" err="1" smtClean="0">
                <a:latin typeface="+mj-lt"/>
              </a:rPr>
              <a:t>taught</a:t>
            </a:r>
            <a:r>
              <a:rPr lang="de-DE" sz="2800" dirty="0" smtClean="0">
                <a:latin typeface="+mj-lt"/>
              </a:rPr>
              <a:t> </a:t>
            </a:r>
            <a:r>
              <a:rPr lang="de-DE" sz="2800" dirty="0" err="1" smtClean="0">
                <a:latin typeface="+mj-lt"/>
              </a:rPr>
              <a:t>by</a:t>
            </a:r>
            <a:r>
              <a:rPr lang="de-DE" sz="2800" dirty="0" smtClean="0">
                <a:latin typeface="+mj-lt"/>
              </a:rPr>
              <a:t> </a:t>
            </a:r>
            <a:r>
              <a:rPr lang="de-DE" sz="2800" dirty="0" err="1" smtClean="0">
                <a:latin typeface="+mj-lt"/>
              </a:rPr>
              <a:t>faculty</a:t>
            </a:r>
            <a:r>
              <a:rPr lang="de-DE" sz="2800" dirty="0" smtClean="0">
                <a:latin typeface="+mj-lt"/>
              </a:rPr>
              <a:t> </a:t>
            </a:r>
            <a:r>
              <a:rPr lang="de-DE" sz="2800" dirty="0" err="1" smtClean="0">
                <a:latin typeface="+mj-lt"/>
              </a:rPr>
              <a:t>members</a:t>
            </a:r>
            <a:r>
              <a:rPr lang="de-DE" sz="2800" dirty="0" smtClean="0">
                <a:latin typeface="+mj-lt"/>
              </a:rPr>
              <a:t> </a:t>
            </a:r>
            <a:r>
              <a:rPr lang="de-DE" sz="2800" dirty="0" err="1" smtClean="0">
                <a:latin typeface="+mj-lt"/>
              </a:rPr>
              <a:t>from</a:t>
            </a:r>
            <a:r>
              <a:rPr lang="de-DE" sz="2800" dirty="0" smtClean="0">
                <a:latin typeface="+mj-lt"/>
              </a:rPr>
              <a:t> </a:t>
            </a:r>
            <a:r>
              <a:rPr lang="de-DE" sz="2800" dirty="0" err="1" smtClean="0">
                <a:latin typeface="+mj-lt"/>
              </a:rPr>
              <a:t>the</a:t>
            </a:r>
            <a:r>
              <a:rPr lang="de-DE" sz="2800" dirty="0" smtClean="0">
                <a:latin typeface="+mj-lt"/>
              </a:rPr>
              <a:t> </a:t>
            </a:r>
            <a:r>
              <a:rPr lang="de-DE" sz="2800" dirty="0" err="1" smtClean="0">
                <a:latin typeface="+mj-lt"/>
              </a:rPr>
              <a:t>home</a:t>
            </a:r>
            <a:r>
              <a:rPr lang="de-DE" sz="2800" dirty="0" smtClean="0">
                <a:latin typeface="+mj-lt"/>
              </a:rPr>
              <a:t> </a:t>
            </a:r>
            <a:r>
              <a:rPr lang="de-DE" sz="2800" dirty="0" err="1" smtClean="0">
                <a:latin typeface="+mj-lt"/>
              </a:rPr>
              <a:t>and</a:t>
            </a:r>
            <a:r>
              <a:rPr lang="de-DE" sz="2800" dirty="0" smtClean="0">
                <a:latin typeface="+mj-lt"/>
              </a:rPr>
              <a:t>/</a:t>
            </a:r>
            <a:r>
              <a:rPr lang="de-DE" sz="2800" dirty="0" err="1" smtClean="0">
                <a:latin typeface="+mj-lt"/>
              </a:rPr>
              <a:t>or</a:t>
            </a:r>
            <a:r>
              <a:rPr lang="de-DE" sz="2800" dirty="0" smtClean="0">
                <a:latin typeface="+mj-lt"/>
              </a:rPr>
              <a:t> </a:t>
            </a:r>
            <a:r>
              <a:rPr lang="de-DE" sz="2800" dirty="0" err="1" smtClean="0">
                <a:latin typeface="+mj-lt"/>
              </a:rPr>
              <a:t>host</a:t>
            </a:r>
            <a:r>
              <a:rPr lang="de-DE" sz="2800" dirty="0" smtClean="0">
                <a:latin typeface="+mj-lt"/>
              </a:rPr>
              <a:t> </a:t>
            </a:r>
            <a:r>
              <a:rPr lang="de-DE" sz="2800" dirty="0" err="1" smtClean="0">
                <a:latin typeface="+mj-lt"/>
              </a:rPr>
              <a:t>institutions</a:t>
            </a:r>
            <a:r>
              <a:rPr lang="de-DE" sz="2800" dirty="0" smtClean="0">
                <a:latin typeface="+mj-lt"/>
              </a:rPr>
              <a:t>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none" strike="noStrike" kern="1200" cap="none" spc="0" normalizeH="0" baseline="0" noProof="0" dirty="0" smtClean="0">
                <a:ln>
                  <a:noFill/>
                </a:ln>
                <a:solidFill>
                  <a:schemeClr val="tx1"/>
                </a:solidFill>
                <a:effectLst/>
                <a:uLnTx/>
                <a:uFillTx/>
                <a:latin typeface="+mj-lt"/>
                <a:ea typeface="+mn-ea"/>
                <a:cs typeface="+mn-cs"/>
              </a:rPr>
              <a:t>Curricula</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for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lang="de-DE" sz="2800" dirty="0" smtClean="0">
                <a:latin typeface="+mj-lt"/>
              </a:rPr>
              <a:t>se </a:t>
            </a:r>
            <a:r>
              <a:rPr lang="de-DE" sz="2800" dirty="0" err="1" smtClean="0">
                <a:latin typeface="+mj-lt"/>
              </a:rPr>
              <a:t>workshops</a:t>
            </a:r>
            <a:r>
              <a:rPr lang="de-DE" sz="2800" dirty="0" smtClean="0">
                <a:latin typeface="+mj-lt"/>
              </a:rPr>
              <a:t> will </a:t>
            </a:r>
            <a:r>
              <a:rPr lang="de-DE" sz="2800" dirty="0" err="1" smtClean="0">
                <a:latin typeface="+mj-lt"/>
              </a:rPr>
              <a:t>be</a:t>
            </a:r>
            <a:r>
              <a:rPr lang="de-DE" sz="2800" dirty="0" smtClean="0">
                <a:latin typeface="+mj-lt"/>
              </a:rPr>
              <a:t> </a:t>
            </a:r>
            <a:r>
              <a:rPr lang="de-DE" sz="2800" dirty="0" err="1" smtClean="0">
                <a:latin typeface="+mj-lt"/>
              </a:rPr>
              <a:t>jointly</a:t>
            </a:r>
            <a:r>
              <a:rPr lang="de-DE" sz="2800" dirty="0" smtClean="0">
                <a:latin typeface="+mj-lt"/>
              </a:rPr>
              <a:t> </a:t>
            </a:r>
            <a:r>
              <a:rPr lang="de-DE" sz="2800" dirty="0" err="1" smtClean="0">
                <a:latin typeface="+mj-lt"/>
              </a:rPr>
              <a:t>developed</a:t>
            </a:r>
            <a:r>
              <a:rPr lang="de-DE" sz="2800" dirty="0" smtClean="0">
                <a:latin typeface="+mj-lt"/>
              </a:rPr>
              <a:t> </a:t>
            </a:r>
            <a:r>
              <a:rPr lang="de-DE" sz="2800" dirty="0" err="1" smtClean="0">
                <a:latin typeface="+mj-lt"/>
              </a:rPr>
              <a:t>by</a:t>
            </a:r>
            <a:r>
              <a:rPr lang="de-DE" sz="2800" dirty="0" smtClean="0">
                <a:latin typeface="+mj-lt"/>
              </a:rPr>
              <a:t> all </a:t>
            </a:r>
            <a:r>
              <a:rPr lang="de-DE" sz="2800" dirty="0" err="1" smtClean="0">
                <a:latin typeface="+mj-lt"/>
              </a:rPr>
              <a:t>four</a:t>
            </a:r>
            <a:r>
              <a:rPr lang="de-DE" sz="2800" dirty="0" smtClean="0">
                <a:latin typeface="+mj-lt"/>
              </a:rPr>
              <a:t> </a:t>
            </a:r>
            <a:r>
              <a:rPr lang="de-DE" sz="2800" dirty="0" err="1" smtClean="0">
                <a:latin typeface="+mj-lt"/>
              </a:rPr>
              <a:t>institutions</a:t>
            </a:r>
            <a:r>
              <a:rPr lang="de-DE" sz="2800" dirty="0" smtClean="0">
                <a:latin typeface="+mj-lt"/>
              </a:rPr>
              <a:t> (</a:t>
            </a:r>
            <a:r>
              <a:rPr lang="de-DE" sz="2800" dirty="0" err="1" smtClean="0">
                <a:latin typeface="+mj-lt"/>
              </a:rPr>
              <a:t>core</a:t>
            </a:r>
            <a:r>
              <a:rPr lang="de-DE" sz="2800" dirty="0" smtClean="0">
                <a:latin typeface="+mj-lt"/>
              </a:rPr>
              <a:t> </a:t>
            </a:r>
            <a:r>
              <a:rPr lang="de-DE" sz="2800" dirty="0" err="1" smtClean="0">
                <a:latin typeface="+mj-lt"/>
              </a:rPr>
              <a:t>currucula</a:t>
            </a:r>
            <a:r>
              <a:rPr lang="de-DE" sz="2800" dirty="0" smtClean="0">
                <a:latin typeface="+mj-lt"/>
              </a:rPr>
              <a:t>, </a:t>
            </a:r>
            <a:r>
              <a:rPr lang="de-DE" sz="2800" dirty="0" err="1" smtClean="0">
                <a:latin typeface="+mj-lt"/>
              </a:rPr>
              <a:t>common</a:t>
            </a:r>
            <a:r>
              <a:rPr lang="de-DE" sz="2800" dirty="0" smtClean="0">
                <a:latin typeface="+mj-lt"/>
              </a:rPr>
              <a:t> </a:t>
            </a:r>
            <a:r>
              <a:rPr lang="de-DE" sz="2800" dirty="0" err="1" smtClean="0">
                <a:latin typeface="+mj-lt"/>
              </a:rPr>
              <a:t>syllabus</a:t>
            </a:r>
            <a:r>
              <a:rPr lang="de-DE" sz="2800" dirty="0" smtClean="0">
                <a:latin typeface="+mj-lt"/>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err="1" smtClean="0"/>
              <a:t>Component</a:t>
            </a:r>
            <a:r>
              <a:rPr lang="de-DE" sz="3600" dirty="0" smtClean="0"/>
              <a:t> 5:</a:t>
            </a:r>
            <a:endParaRPr lang="de-DE" sz="3600" dirty="0"/>
          </a:p>
        </p:txBody>
      </p:sp>
      <p:sp>
        <p:nvSpPr>
          <p:cNvPr id="3" name="Inhaltsplatzhalter 2"/>
          <p:cNvSpPr txBox="1">
            <a:spLocks/>
          </p:cNvSpPr>
          <p:nvPr/>
        </p:nvSpPr>
        <p:spPr>
          <a:xfrm>
            <a:off x="539552" y="1988840"/>
            <a:ext cx="8229600" cy="4176464"/>
          </a:xfrm>
          <a:prstGeom prst="rect">
            <a:avLst/>
          </a:prstGeom>
        </p:spPr>
        <p:txBody>
          <a:bodyPr>
            <a:normAutofit/>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e-DE" sz="2800" b="0" i="0" u="sng" strike="noStrike" kern="1200" cap="all" spc="0" normalizeH="0" noProof="0" dirty="0" err="1" smtClean="0">
                <a:ln>
                  <a:noFill/>
                </a:ln>
                <a:solidFill>
                  <a:schemeClr val="tx1"/>
                </a:solidFill>
                <a:effectLst/>
                <a:uLnTx/>
                <a:uFillTx/>
                <a:latin typeface="+mj-lt"/>
                <a:ea typeface="+mn-ea"/>
                <a:cs typeface="+mn-cs"/>
              </a:rPr>
              <a:t>Border</a:t>
            </a:r>
            <a:r>
              <a:rPr kumimoji="0" lang="de-DE" sz="2800" b="0" i="0" u="sng" strike="noStrike" kern="1200" spc="0" normalizeH="0" noProof="0" dirty="0" err="1" smtClean="0">
                <a:ln>
                  <a:noFill/>
                </a:ln>
                <a:solidFill>
                  <a:schemeClr val="tx1"/>
                </a:solidFill>
                <a:effectLst/>
                <a:uLnTx/>
                <a:uFillTx/>
                <a:latin typeface="+mj-lt"/>
                <a:ea typeface="+mn-ea"/>
                <a:cs typeface="+mn-cs"/>
              </a:rPr>
              <a:t>scape</a:t>
            </a:r>
            <a:r>
              <a:rPr kumimoji="0" lang="de-DE" sz="2800" b="0" i="0" u="sng" strike="noStrike" kern="1200" spc="0" normalizeH="0" noProof="0" dirty="0" smtClean="0">
                <a:ln>
                  <a:noFill/>
                </a:ln>
                <a:solidFill>
                  <a:schemeClr val="tx1"/>
                </a:solidFill>
                <a:effectLst/>
                <a:uLnTx/>
                <a:uFillTx/>
                <a:latin typeface="+mj-lt"/>
                <a:ea typeface="+mn-ea"/>
                <a:cs typeface="+mn-cs"/>
              </a:rPr>
              <a:t> </a:t>
            </a:r>
            <a:r>
              <a:rPr kumimoji="0" lang="de-DE" sz="2800" b="0" i="0" u="sng" strike="noStrike" kern="1200" spc="0" normalizeH="0" noProof="0" dirty="0" err="1" smtClean="0">
                <a:ln>
                  <a:noFill/>
                </a:ln>
                <a:solidFill>
                  <a:schemeClr val="tx1"/>
                </a:solidFill>
                <a:effectLst/>
                <a:uLnTx/>
                <a:uFillTx/>
                <a:latin typeface="+mj-lt"/>
                <a:ea typeface="+mn-ea"/>
                <a:cs typeface="+mn-cs"/>
              </a:rPr>
              <a:t>student</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research</a:t>
            </a:r>
            <a:r>
              <a:rPr kumimoji="0" lang="de-DE" sz="2800" b="0" i="0" u="sng" strike="noStrike" kern="1200" cap="none" spc="0" normalizeH="0" baseline="0" noProof="0" dirty="0" smtClean="0">
                <a:ln>
                  <a:noFill/>
                </a:ln>
                <a:solidFill>
                  <a:schemeClr val="tx1"/>
                </a:solidFill>
                <a:effectLst/>
                <a:uLnTx/>
                <a:uFillTx/>
                <a:latin typeface="+mj-lt"/>
                <a:ea typeface="+mn-ea"/>
                <a:cs typeface="+mn-cs"/>
              </a:rPr>
              <a:t> </a:t>
            </a:r>
            <a:r>
              <a:rPr kumimoji="0" lang="de-DE" sz="2800" b="0" i="0" u="sng" strike="noStrike" kern="1200" cap="none" spc="0" normalizeH="0" baseline="0" noProof="0" dirty="0" err="1" smtClean="0">
                <a:ln>
                  <a:noFill/>
                </a:ln>
                <a:solidFill>
                  <a:schemeClr val="tx1"/>
                </a:solidFill>
                <a:effectLst/>
                <a:uLnTx/>
                <a:uFillTx/>
                <a:latin typeface="+mj-lt"/>
                <a:ea typeface="+mn-ea"/>
                <a:cs typeface="+mn-cs"/>
              </a:rPr>
              <a:t>projects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on individual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topics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Students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design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research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projects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which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undertake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during</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their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semester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abroad</a:t>
            </a:r>
            <a:r>
              <a:rPr kumimoji="0" lang="de-DE" sz="2800" b="0" i="0" u="none" strike="noStrike" kern="1200" cap="none" spc="0" normalizeH="0" noProof="0" dirty="0" smtClean="0">
                <a:ln>
                  <a:noFill/>
                </a:ln>
                <a:solidFill>
                  <a:schemeClr val="tx1"/>
                </a:solidFill>
                <a:effectLst/>
                <a:uLnTx/>
                <a:uFillTx/>
                <a:latin typeface="+mj-lt"/>
                <a:ea typeface="+mn-ea"/>
                <a:cs typeface="+mn-cs"/>
              </a:rPr>
              <a:t>. The </a:t>
            </a:r>
            <a:r>
              <a:rPr kumimoji="0" lang="de-DE" sz="2800" b="0" i="0" u="none" strike="noStrike" kern="1200" cap="none" spc="0" normalizeH="0" noProof="0" dirty="0" err="1" smtClean="0">
                <a:ln>
                  <a:noFill/>
                </a:ln>
                <a:solidFill>
                  <a:schemeClr val="tx1"/>
                </a:solidFill>
                <a:effectLst/>
                <a:uLnTx/>
                <a:uFillTx/>
                <a:latin typeface="+mj-lt"/>
                <a:ea typeface="+mn-ea"/>
                <a:cs typeface="+mn-cs"/>
              </a:rPr>
              <a:t>projects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are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developed</a:t>
            </a:r>
            <a:r>
              <a:rPr kumimoji="0" lang="de-DE" sz="2800" b="0" i="0" u="none" strike="noStrike" kern="1200" cap="none" spc="0" normalizeH="0" noProof="0" dirty="0" smtClean="0">
                <a:ln>
                  <a:noFill/>
                </a:ln>
                <a:solidFill>
                  <a:schemeClr val="tx1"/>
                </a:solidFill>
                <a:effectLst/>
                <a:uLnTx/>
                <a:uFillTx/>
                <a:latin typeface="+mj-lt"/>
                <a:ea typeface="+mn-ea"/>
                <a:cs typeface="+mn-cs"/>
              </a:rPr>
              <a:t> in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pre-departure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seminars</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home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and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realized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with</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support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and</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supervision</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by</a:t>
            </a:r>
            <a:r>
              <a:rPr kumimoji="0" lang="de-DE" sz="2800" b="0" i="0" u="none" strike="noStrike" kern="1200" cap="none" spc="0" normalizeH="0" noProof="0" dirty="0" smtClean="0">
                <a:ln>
                  <a:noFill/>
                </a:ln>
                <a:solidFill>
                  <a:schemeClr val="tx1"/>
                </a:solidFill>
                <a:effectLst/>
                <a:uLnTx/>
                <a:uFillTx/>
                <a:latin typeface="+mj-lt"/>
                <a:ea typeface="+mn-ea"/>
                <a:cs typeface="+mn-cs"/>
              </a:rPr>
              <a:t> a </a:t>
            </a:r>
            <a:r>
              <a:rPr kumimoji="0" lang="de-DE" sz="2800" b="0" i="0" u="none" strike="noStrike" kern="1200" cap="none" spc="0" normalizeH="0" noProof="0" dirty="0" err="1" smtClean="0">
                <a:ln>
                  <a:noFill/>
                </a:ln>
                <a:solidFill>
                  <a:schemeClr val="tx1"/>
                </a:solidFill>
                <a:effectLst/>
                <a:uLnTx/>
                <a:uFillTx/>
                <a:latin typeface="+mj-lt"/>
                <a:ea typeface="+mn-ea"/>
                <a:cs typeface="+mn-cs"/>
              </a:rPr>
              <a:t>faculty</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member</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of</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err="1" smtClean="0"/>
              <a:t>Component</a:t>
            </a:r>
            <a:r>
              <a:rPr lang="de-DE" sz="3600" dirty="0" smtClean="0"/>
              <a:t> 6:</a:t>
            </a:r>
            <a:endParaRPr lang="de-DE" sz="3600" dirty="0"/>
          </a:p>
        </p:txBody>
      </p:sp>
      <p:sp>
        <p:nvSpPr>
          <p:cNvPr id="3" name="Inhaltsplatzhalter 2"/>
          <p:cNvSpPr txBox="1">
            <a:spLocks/>
          </p:cNvSpPr>
          <p:nvPr/>
        </p:nvSpPr>
        <p:spPr>
          <a:xfrm>
            <a:off x="539552" y="1988840"/>
            <a:ext cx="8229600" cy="4176464"/>
          </a:xfrm>
          <a:prstGeom prst="rect">
            <a:avLst/>
          </a:prstGeom>
        </p:spPr>
        <p:txBody>
          <a:bodyPr>
            <a:normAutofit/>
          </a:bodyPr>
          <a:lstStyle/>
          <a:p>
            <a:pPr marL="457200" lvl="0" indent="-457200">
              <a:spcBef>
                <a:spcPct val="20000"/>
              </a:spcBef>
              <a:buFont typeface="Arial" pitchFamily="34" charset="0"/>
              <a:buChar char="•"/>
              <a:defRPr/>
            </a:pPr>
            <a:r>
              <a:rPr kumimoji="0" lang="de-DE" sz="2800" b="0" i="0" u="sng" strike="noStrike" kern="1200" spc="0" normalizeH="0" noProof="0" dirty="0" err="1" smtClean="0">
                <a:ln>
                  <a:noFill/>
                </a:ln>
                <a:solidFill>
                  <a:schemeClr val="tx1"/>
                </a:solidFill>
                <a:effectLst/>
                <a:uLnTx/>
                <a:uFillTx/>
                <a:latin typeface="+mj-lt"/>
                <a:ea typeface="+mn-ea"/>
                <a:cs typeface="+mn-cs"/>
              </a:rPr>
              <a:t>Elective</a:t>
            </a:r>
            <a:r>
              <a:rPr kumimoji="0" lang="de-DE" sz="2800" b="0" i="0" u="sng" strike="noStrike" kern="1200" spc="0" normalizeH="0" noProof="0" dirty="0" smtClean="0">
                <a:ln>
                  <a:noFill/>
                </a:ln>
                <a:solidFill>
                  <a:schemeClr val="tx1"/>
                </a:solidFill>
                <a:effectLst/>
                <a:uLnTx/>
                <a:uFillTx/>
                <a:latin typeface="+mj-lt"/>
                <a:ea typeface="+mn-ea"/>
                <a:cs typeface="+mn-cs"/>
              </a:rPr>
              <a:t> </a:t>
            </a:r>
            <a:r>
              <a:rPr kumimoji="0" lang="de-DE" sz="2800" b="0" i="0" u="sng" strike="noStrike" kern="1200" spc="0" normalizeH="0" noProof="0" dirty="0" err="1" smtClean="0">
                <a:ln>
                  <a:noFill/>
                </a:ln>
                <a:solidFill>
                  <a:schemeClr val="tx1"/>
                </a:solidFill>
                <a:effectLst/>
                <a:uLnTx/>
                <a:uFillTx/>
                <a:latin typeface="+mj-lt"/>
                <a:ea typeface="+mn-ea"/>
                <a:cs typeface="+mn-cs"/>
              </a:rPr>
              <a:t>Courses</a:t>
            </a:r>
            <a:r>
              <a:rPr kumimoji="0" lang="de-DE" sz="2800" b="0" i="0" u="sng" strike="noStrike" kern="1200" spc="0" normalizeH="0" noProof="0" dirty="0" smtClean="0">
                <a:ln>
                  <a:noFill/>
                </a:ln>
                <a:solidFill>
                  <a:schemeClr val="tx1"/>
                </a:solidFill>
                <a:effectLst/>
                <a:uLnTx/>
                <a:uFillTx/>
                <a:latin typeface="+mj-lt"/>
                <a:ea typeface="+mn-ea"/>
                <a:cs typeface="+mn-cs"/>
              </a:rPr>
              <a: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Students</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select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one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elective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course</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noProof="0" dirty="0" err="1" smtClean="0">
                <a:ln>
                  <a:noFill/>
                </a:ln>
                <a:solidFill>
                  <a:schemeClr val="tx1"/>
                </a:solidFill>
                <a:effectLst/>
                <a:uLnTx/>
                <a:uFillTx/>
                <a:latin typeface="+mj-lt"/>
                <a:ea typeface="+mn-ea"/>
                <a:cs typeface="+mn-cs"/>
              </a:rPr>
              <a:t>minimum</a:t>
            </a:r>
            <a:r>
              <a:rPr kumimoji="0" lang="de-DE" sz="2800" b="0" i="0" u="none" strike="noStrike" kern="1200" cap="none" spc="0" normalizeH="0" noProof="0" dirty="0" smtClean="0">
                <a:ln>
                  <a:noFill/>
                </a:ln>
                <a:solidFill>
                  <a:schemeClr val="tx1"/>
                </a:solidFill>
                <a:effectLst/>
                <a:uLnTx/>
                <a:uFillTx/>
                <a:latin typeface="+mj-lt"/>
                <a:ea typeface="+mn-ea"/>
                <a:cs typeface="+mn-cs"/>
              </a:rPr>
              <a: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on a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topic</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lang="de-DE" sz="2800" dirty="0" err="1" smtClean="0">
                <a:latin typeface="+mj-lt"/>
              </a:rPr>
              <a:t>related</a:t>
            </a:r>
            <a:r>
              <a:rPr lang="de-DE" sz="2800" dirty="0" smtClean="0">
                <a:latin typeface="+mj-lt"/>
              </a:rPr>
              <a:t> </a:t>
            </a:r>
            <a:r>
              <a:rPr lang="de-DE" sz="2800" dirty="0" err="1" smtClean="0">
                <a:latin typeface="+mj-lt"/>
              </a:rPr>
              <a:t>to</a:t>
            </a:r>
            <a:r>
              <a:rPr lang="de-DE" sz="2800" dirty="0" smtClean="0">
                <a:latin typeface="+mj-lt"/>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their</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field</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of</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research</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at</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the</a:t>
            </a:r>
            <a:r>
              <a:rPr kumimoji="0" lang="de-DE" sz="2800" b="0" i="0" u="none" strike="noStrike" kern="1200" cap="none" spc="0" normalizeH="0" baseline="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host</a:t>
            </a:r>
            <a:r>
              <a:rPr kumimoji="0" lang="de-DE" sz="2800" b="0" i="0" u="none" strike="noStrike" kern="1200" cap="none" spc="0" normalizeH="0" noProof="0" dirty="0" smtClean="0">
                <a:ln>
                  <a:noFill/>
                </a:ln>
                <a:solidFill>
                  <a:schemeClr val="tx1"/>
                </a:solidFill>
                <a:effectLst/>
                <a:uLnTx/>
                <a:uFillTx/>
                <a:latin typeface="+mj-lt"/>
                <a:ea typeface="+mn-ea"/>
                <a:cs typeface="+mn-cs"/>
              </a:rPr>
              <a:t> </a:t>
            </a:r>
            <a:r>
              <a:rPr kumimoji="0" lang="de-DE" sz="2800" b="0" i="0" u="none" strike="noStrike" kern="1200" cap="none" spc="0" normalizeH="0" baseline="0" noProof="0" dirty="0" err="1" smtClean="0">
                <a:ln>
                  <a:noFill/>
                </a:ln>
                <a:solidFill>
                  <a:schemeClr val="tx1"/>
                </a:solidFill>
                <a:effectLst/>
                <a:uLnTx/>
                <a:uFillTx/>
                <a:latin typeface="+mj-lt"/>
                <a:ea typeface="+mn-ea"/>
                <a:cs typeface="+mn-cs"/>
              </a:rPr>
              <a:t>institution</a:t>
            </a:r>
            <a:r>
              <a:rPr kumimoji="0" lang="de-DE" sz="2800" b="0" i="0" u="none" strike="noStrike" kern="1200" cap="none" spc="0" normalizeH="0" noProof="0" dirty="0" smtClean="0">
                <a:ln>
                  <a:noFill/>
                </a:ln>
                <a:solidFill>
                  <a:schemeClr val="tx1"/>
                </a:solidFill>
                <a:effectLst/>
                <a:uLnTx/>
                <a:uFillTx/>
                <a:latin typeface="+mj-lt"/>
                <a:ea typeface="+mn-ea"/>
                <a:cs typeface="+mn-cs"/>
              </a:rPr>
              <a:t>.</a:t>
            </a:r>
            <a:endParaRPr kumimoji="0" lang="de-DE" sz="28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0</TotalTime>
  <Words>1264</Words>
  <Application>Microsoft Office PowerPoint</Application>
  <PresentationFormat>Bildschirmpräsentation (4:3)</PresentationFormat>
  <Paragraphs>314</Paragraphs>
  <Slides>20</Slides>
  <Notes>1</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Executive</vt:lpstr>
      <vt:lpstr>Atlantis: Excellency in Mobility Project BORDERscape – Border Society, Culture and Policy Education</vt:lpstr>
      <vt:lpstr>Description and Objectives</vt:lpstr>
      <vt:lpstr>Annual Student Mobility:</vt:lpstr>
      <vt:lpstr>Component 1: </vt:lpstr>
      <vt:lpstr>Component 2: </vt:lpstr>
      <vt:lpstr>Component 3:</vt:lpstr>
      <vt:lpstr>Component 4:</vt:lpstr>
      <vt:lpstr>Component 5:</vt:lpstr>
      <vt:lpstr>Component 6:</vt:lpstr>
      <vt:lpstr>Component 7: Symposia</vt:lpstr>
      <vt:lpstr>Society, Culture, Policy, Education</vt:lpstr>
      <vt:lpstr>Component 8:</vt:lpstr>
      <vt:lpstr>Component 9: Colloquia</vt:lpstr>
      <vt:lpstr>Component 10: Internships/Service learning</vt:lpstr>
      <vt:lpstr>Component 11: Digital resources, website and -tools</vt:lpstr>
      <vt:lpstr>Time Schedule (2012)</vt:lpstr>
      <vt:lpstr>Time Schedule (2013)</vt:lpstr>
      <vt:lpstr>Time Schedule (2014)</vt:lpstr>
      <vt:lpstr>Time Schedule (2015)</vt:lpstr>
      <vt:lpstr>Evaluation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hu</dc:creator>
  <cp:lastModifiedBy>amermm</cp:lastModifiedBy>
  <cp:revision>152</cp:revision>
  <dcterms:created xsi:type="dcterms:W3CDTF">2010-12-16T10:15:22Z</dcterms:created>
  <dcterms:modified xsi:type="dcterms:W3CDTF">2011-04-01T09:52:17Z</dcterms:modified>
</cp:coreProperties>
</file>